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2"/>
  </p:notesMasterIdLst>
  <p:sldIdLst>
    <p:sldId id="271" r:id="rId2"/>
    <p:sldId id="298" r:id="rId3"/>
    <p:sldId id="300" r:id="rId4"/>
    <p:sldId id="303" r:id="rId5"/>
    <p:sldId id="308" r:id="rId6"/>
    <p:sldId id="304" r:id="rId7"/>
    <p:sldId id="305" r:id="rId8"/>
    <p:sldId id="307" r:id="rId9"/>
    <p:sldId id="306" r:id="rId10"/>
    <p:sldId id="296" r:id="rId11"/>
    <p:sldId id="309" r:id="rId12"/>
    <p:sldId id="310" r:id="rId13"/>
    <p:sldId id="312" r:id="rId14"/>
    <p:sldId id="313" r:id="rId15"/>
    <p:sldId id="341" r:id="rId16"/>
    <p:sldId id="302" r:id="rId17"/>
    <p:sldId id="338" r:id="rId18"/>
    <p:sldId id="315" r:id="rId19"/>
    <p:sldId id="318" r:id="rId20"/>
    <p:sldId id="322" r:id="rId21"/>
    <p:sldId id="342" r:id="rId22"/>
    <p:sldId id="316" r:id="rId23"/>
    <p:sldId id="340" r:id="rId24"/>
    <p:sldId id="314" r:id="rId25"/>
    <p:sldId id="317" r:id="rId26"/>
    <p:sldId id="283" r:id="rId27"/>
    <p:sldId id="297" r:id="rId28"/>
    <p:sldId id="299" r:id="rId29"/>
    <p:sldId id="301" r:id="rId30"/>
    <p:sldId id="293" r:id="rId31"/>
    <p:sldId id="324" r:id="rId32"/>
    <p:sldId id="295" r:id="rId33"/>
    <p:sldId id="319" r:id="rId34"/>
    <p:sldId id="321" r:id="rId35"/>
    <p:sldId id="320" r:id="rId36"/>
    <p:sldId id="323" r:id="rId37"/>
    <p:sldId id="337" r:id="rId38"/>
    <p:sldId id="339" r:id="rId39"/>
    <p:sldId id="325" r:id="rId40"/>
    <p:sldId id="331" r:id="rId41"/>
    <p:sldId id="332" r:id="rId42"/>
    <p:sldId id="333" r:id="rId43"/>
    <p:sldId id="326" r:id="rId44"/>
    <p:sldId id="327" r:id="rId45"/>
    <p:sldId id="334" r:id="rId46"/>
    <p:sldId id="335" r:id="rId47"/>
    <p:sldId id="328" r:id="rId48"/>
    <p:sldId id="329" r:id="rId49"/>
    <p:sldId id="336" r:id="rId50"/>
    <p:sldId id="330"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27"/>
    <p:restoredTop sz="92463"/>
  </p:normalViewPr>
  <p:slideViewPr>
    <p:cSldViewPr>
      <p:cViewPr>
        <p:scale>
          <a:sx n="89" d="100"/>
          <a:sy n="89" d="100"/>
        </p:scale>
        <p:origin x="1624" y="4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297B160-92B4-4D76-9D0D-0780B343C2DC}" type="datetimeFigureOut">
              <a:rPr lang="en-US" smtClean="0"/>
              <a:t>2/11/18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D91C3AD-E8EE-4C7C-A74B-4DBCBA7D8DAD}" type="slidenum">
              <a:rPr lang="en-US" smtClean="0"/>
              <a:t>‹#›</a:t>
            </a:fld>
            <a:endParaRPr lang="en-US"/>
          </a:p>
        </p:txBody>
      </p:sp>
    </p:spTree>
    <p:extLst>
      <p:ext uri="{BB962C8B-B14F-4D97-AF65-F5344CB8AC3E}">
        <p14:creationId xmlns:p14="http://schemas.microsoft.com/office/powerpoint/2010/main" val="3508728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5BB12A7-7F67-E941-B030-91A74E188EB4}" type="slidenum">
              <a:rPr lang="en-US" smtClean="0"/>
              <a:t>1</a:t>
            </a:fld>
            <a:endParaRPr lang="en-US"/>
          </a:p>
        </p:txBody>
      </p:sp>
    </p:spTree>
    <p:extLst>
      <p:ext uri="{BB962C8B-B14F-4D97-AF65-F5344CB8AC3E}">
        <p14:creationId xmlns:p14="http://schemas.microsoft.com/office/powerpoint/2010/main" val="1032782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91C3AD-E8EE-4C7C-A74B-4DBCBA7D8DAD}" type="slidenum">
              <a:rPr lang="en-US" smtClean="0"/>
              <a:t>8</a:t>
            </a:fld>
            <a:endParaRPr lang="en-US"/>
          </a:p>
        </p:txBody>
      </p:sp>
    </p:spTree>
    <p:extLst>
      <p:ext uri="{BB962C8B-B14F-4D97-AF65-F5344CB8AC3E}">
        <p14:creationId xmlns:p14="http://schemas.microsoft.com/office/powerpoint/2010/main" val="1648803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91C3AD-E8EE-4C7C-A74B-4DBCBA7D8DAD}" type="slidenum">
              <a:rPr lang="en-US" smtClean="0"/>
              <a:t>17</a:t>
            </a:fld>
            <a:endParaRPr lang="en-US"/>
          </a:p>
        </p:txBody>
      </p:sp>
    </p:spTree>
    <p:extLst>
      <p:ext uri="{BB962C8B-B14F-4D97-AF65-F5344CB8AC3E}">
        <p14:creationId xmlns:p14="http://schemas.microsoft.com/office/powerpoint/2010/main" val="606994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130B8E-8A21-5847-9D1D-5ADDCAEFE330}" type="slidenum">
              <a:rPr lang="en-US" smtClean="0"/>
              <a:t>26</a:t>
            </a:fld>
            <a:endParaRPr lang="en-US"/>
          </a:p>
        </p:txBody>
      </p:sp>
    </p:spTree>
    <p:extLst>
      <p:ext uri="{BB962C8B-B14F-4D97-AF65-F5344CB8AC3E}">
        <p14:creationId xmlns:p14="http://schemas.microsoft.com/office/powerpoint/2010/main" val="921566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130B8E-8A21-5847-9D1D-5ADDCAEFE330}" type="slidenum">
              <a:rPr lang="en-US" smtClean="0"/>
              <a:t>27</a:t>
            </a:fld>
            <a:endParaRPr lang="en-US"/>
          </a:p>
        </p:txBody>
      </p:sp>
    </p:spTree>
    <p:extLst>
      <p:ext uri="{BB962C8B-B14F-4D97-AF65-F5344CB8AC3E}">
        <p14:creationId xmlns:p14="http://schemas.microsoft.com/office/powerpoint/2010/main" val="53757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E9E6C9-B37F-E24C-A78F-601B5002B367}" type="datetime1">
              <a:rPr lang="en-US" smtClean="0"/>
              <a:t>2/11/18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58007C-4A25-4B52-A9D8-0BFB32107287}"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3028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0C0515D-89B3-B14E-A643-5B64ECE4394C}" type="datetime1">
              <a:rPr lang="en-US" smtClean="0"/>
              <a:t>2/11/18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1473847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32451DF-0CE2-5049-8955-1BABD226C531}" type="datetime1">
              <a:rPr lang="en-US" smtClean="0"/>
              <a:t>2/11/18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1880094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CEBD4AB-FEAA-FE4E-81FE-44E81AE4FA28}" type="datetime1">
              <a:rPr lang="en-US" smtClean="0"/>
              <a:t>2/11/18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1973731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80A4D8E-7880-394B-8CDB-5A5A8DED7F5E}" type="datetime1">
              <a:rPr lang="en-US" smtClean="0"/>
              <a:t>2/11/18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58007C-4A25-4B52-A9D8-0BFB32107287}"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16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60" y="1845735"/>
            <a:ext cx="3703320" cy="4023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9961DE2-82A5-874D-A136-DABA8F200096}" type="datetime1">
              <a:rPr lang="en-US" smtClean="0"/>
              <a:t>2/11/18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1123119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22960" y="2582335"/>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7E81A6A-D55B-2D46-97E8-83E547CDAC8C}" type="datetime1">
              <a:rPr lang="en-US" smtClean="0"/>
              <a:t>2/11/18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2036032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50E19D3-8273-2948-95F3-25BBD93CD72F}" type="datetime1">
              <a:rPr lang="en-US" smtClean="0"/>
              <a:t>2/11/18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1598350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94D7494-18BA-4145-AD87-0ABA382C8B87}" type="datetime1">
              <a:rPr lang="en-US" smtClean="0"/>
              <a:t>2/11/18</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610619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A3B9B594-29B5-7340-BC53-740848F7022D}" type="datetime1">
              <a:rPr lang="en-US" smtClean="0"/>
              <a:t>2/11/18</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458007C-4A25-4B52-A9D8-0BFB32107287}" type="slidenum">
              <a:rPr lang="en-US" smtClean="0"/>
              <a:t>‹#›</a:t>
            </a:fld>
            <a:endParaRPr lang="en-US"/>
          </a:p>
        </p:txBody>
      </p:sp>
    </p:spTree>
    <p:extLst>
      <p:ext uri="{BB962C8B-B14F-4D97-AF65-F5344CB8AC3E}">
        <p14:creationId xmlns:p14="http://schemas.microsoft.com/office/powerpoint/2010/main" val="1999524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57A6A0-E50A-DB45-A592-E15E8466CD15}" type="datetime1">
              <a:rPr lang="en-US" smtClean="0"/>
              <a:t>2/11/18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4212506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9144001"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8BC53D90-4971-C947-A378-5C07B73CDD17}" type="datetime1">
              <a:rPr lang="en-US" smtClean="0"/>
              <a:t>2/11/18</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1458007C-4A25-4B52-A9D8-0BFB32107287}" type="slidenum">
              <a:rPr lang="en-US" smtClean="0"/>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03160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 Id="rId3" Type="http://schemas.openxmlformats.org/officeDocument/2006/relationships/image" Target="../media/image6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 Id="rId3" Type="http://schemas.openxmlformats.org/officeDocument/2006/relationships/image" Target="../media/image69.png"/></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0"/>
            <a:ext cx="7772400" cy="1470025"/>
          </a:xfrm>
        </p:spPr>
        <p:txBody>
          <a:bodyPr>
            <a:normAutofit fontScale="90000"/>
          </a:bodyPr>
          <a:lstStyle/>
          <a:p>
            <a:r>
              <a:rPr lang="en-US" dirty="0"/>
              <a:t>Multiple Regression: A Model for the Mean</a:t>
            </a:r>
          </a:p>
        </p:txBody>
      </p:sp>
      <p:sp>
        <p:nvSpPr>
          <p:cNvPr id="4" name="Subtitle 3"/>
          <p:cNvSpPr>
            <a:spLocks noGrp="1"/>
          </p:cNvSpPr>
          <p:nvPr>
            <p:ph type="subTitle" idx="1"/>
          </p:nvPr>
        </p:nvSpPr>
        <p:spPr>
          <a:xfrm>
            <a:off x="825038" y="4455620"/>
            <a:ext cx="7543800" cy="1564179"/>
          </a:xfrm>
        </p:spPr>
        <p:txBody>
          <a:bodyPr>
            <a:normAutofit/>
          </a:bodyPr>
          <a:lstStyle/>
          <a:p>
            <a:r>
              <a:rPr lang="en-US" dirty="0" smtClean="0"/>
              <a:t>Structural vs. data-based Multicollinearity</a:t>
            </a:r>
          </a:p>
          <a:p>
            <a:r>
              <a:rPr lang="en-US" dirty="0" smtClean="0"/>
              <a:t>Weighted regression</a:t>
            </a:r>
          </a:p>
          <a:p>
            <a:r>
              <a:rPr lang="en-US" dirty="0"/>
              <a:t>Nonlinear </a:t>
            </a:r>
            <a:r>
              <a:rPr lang="en-US" dirty="0" smtClean="0"/>
              <a:t>regression</a:t>
            </a:r>
            <a:endParaRPr lang="en-US" dirty="0"/>
          </a:p>
        </p:txBody>
      </p:sp>
      <p:sp>
        <p:nvSpPr>
          <p:cNvPr id="5" name="Slide Number Placeholder 4"/>
          <p:cNvSpPr>
            <a:spLocks noGrp="1"/>
          </p:cNvSpPr>
          <p:nvPr>
            <p:ph type="sldNum" sz="quarter" idx="12"/>
          </p:nvPr>
        </p:nvSpPr>
        <p:spPr/>
        <p:txBody>
          <a:bodyPr/>
          <a:lstStyle/>
          <a:p>
            <a:fld id="{1458007C-4A25-4B52-A9D8-0BFB32107287}" type="slidenum">
              <a:rPr lang="en-US" smtClean="0"/>
              <a:t>1</a:t>
            </a:fld>
            <a:endParaRPr lang="en-US"/>
          </a:p>
        </p:txBody>
      </p:sp>
    </p:spTree>
    <p:extLst>
      <p:ext uri="{BB962C8B-B14F-4D97-AF65-F5344CB8AC3E}">
        <p14:creationId xmlns:p14="http://schemas.microsoft.com/office/powerpoint/2010/main" val="268938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Variance Considerations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7863841" cy="4023360"/>
              </a:xfrm>
            </p:spPr>
            <p:txBody>
              <a:bodyPr>
                <a:normAutofit/>
              </a:bodyPr>
              <a:lstStyle/>
              <a:p>
                <a14:m>
                  <m:oMath xmlns:m="http://schemas.openxmlformats.org/officeDocument/2006/math">
                    <m:acc>
                      <m:accPr>
                        <m:chr m:val="̂"/>
                        <m:ctrlPr>
                          <a:rPr lang="en-US" i="1" smtClean="0">
                            <a:latin typeface="Cambria Math" charset="0"/>
                          </a:rPr>
                        </m:ctrlPr>
                      </m:accPr>
                      <m:e>
                        <m:r>
                          <a:rPr lang="en-US" b="0" i="1" smtClean="0">
                            <a:latin typeface="Cambria Math" charset="0"/>
                          </a:rPr>
                          <m:t>𝑣𝑎𝑟</m:t>
                        </m:r>
                      </m:e>
                    </m:acc>
                    <m:d>
                      <m:dPr>
                        <m:ctrlPr>
                          <a:rPr lang="en-US" b="0" i="1" smtClean="0">
                            <a:latin typeface="Cambria Math" charset="0"/>
                          </a:rPr>
                        </m:ctrlPr>
                      </m:dPr>
                      <m:e>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ea typeface="Cambria Math" charset="0"/>
                                    <a:cs typeface="Cambria Math" charset="0"/>
                                  </a:rPr>
                                  <m:t>𝛽</m:t>
                                </m:r>
                              </m:e>
                            </m:acc>
                          </m:e>
                          <m:sub>
                            <m:r>
                              <a:rPr lang="en-US" b="0" i="1" smtClean="0">
                                <a:latin typeface="Cambria Math" charset="0"/>
                              </a:rPr>
                              <m:t>𝑗</m:t>
                            </m:r>
                          </m:sub>
                        </m:sSub>
                      </m:e>
                    </m:d>
                    <m:r>
                      <a:rPr lang="en-US" b="0" i="1" smtClean="0">
                        <a:latin typeface="Cambria Math" charset="0"/>
                      </a:rPr>
                      <m:t>=</m:t>
                    </m:r>
                    <m:f>
                      <m:fPr>
                        <m:ctrlPr>
                          <a:rPr lang="bg-BG" b="0" i="1" smtClean="0">
                            <a:latin typeface="Cambria Math" charset="0"/>
                          </a:rPr>
                        </m:ctrlPr>
                      </m:fPr>
                      <m:num>
                        <m:sSup>
                          <m:sSupPr>
                            <m:ctrlPr>
                              <a:rPr lang="bg-BG" b="0" i="1" smtClean="0">
                                <a:latin typeface="Cambria Math" charset="0"/>
                              </a:rPr>
                            </m:ctrlPr>
                          </m:sSupPr>
                          <m:e>
                            <m:r>
                              <a:rPr lang="en-US" b="0" i="1" smtClean="0">
                                <a:latin typeface="Cambria Math" charset="0"/>
                              </a:rPr>
                              <m:t>𝑠</m:t>
                            </m:r>
                          </m:e>
                          <m:sup>
                            <m:r>
                              <a:rPr lang="en-US" b="0" i="1" smtClean="0">
                                <a:latin typeface="Cambria Math" charset="0"/>
                              </a:rPr>
                              <m:t>2</m:t>
                            </m:r>
                          </m:sup>
                        </m:sSup>
                      </m:num>
                      <m:den>
                        <m:r>
                          <a:rPr lang="en-US" b="0" i="1" smtClean="0">
                            <a:latin typeface="Cambria Math" charset="0"/>
                          </a:rPr>
                          <m:t>(</m:t>
                        </m:r>
                        <m:r>
                          <a:rPr lang="en-US" b="0" i="1" smtClean="0">
                            <a:latin typeface="Cambria Math" charset="0"/>
                          </a:rPr>
                          <m:t>𝑛</m:t>
                        </m:r>
                        <m:r>
                          <a:rPr lang="en-US" b="0" i="1" smtClean="0">
                            <a:latin typeface="Cambria Math" charset="0"/>
                          </a:rPr>
                          <m:t>−1)</m:t>
                        </m:r>
                        <m:acc>
                          <m:accPr>
                            <m:chr m:val="̂"/>
                            <m:ctrlPr>
                              <a:rPr lang="en-US" i="1">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r>
                                  <a:rPr lang="en-US" b="0" i="1" smtClean="0">
                                    <a:latin typeface="Cambria Math" charset="0"/>
                                  </a:rPr>
                                  <m:t>𝑥</m:t>
                                </m:r>
                              </m:e>
                              <m:sub>
                                <m:r>
                                  <a:rPr lang="en-US" i="1">
                                    <a:latin typeface="Cambria Math" charset="0"/>
                                  </a:rPr>
                                  <m:t>𝑗</m:t>
                                </m:r>
                              </m:sub>
                            </m:sSub>
                          </m:e>
                        </m:d>
                      </m:den>
                    </m:f>
                    <m:r>
                      <a:rPr lang="bg-BG" b="0" i="1" smtClean="0">
                        <a:latin typeface="Cambria Math" charset="0"/>
                        <a:ea typeface="Cambria Math" charset="0"/>
                        <a:cs typeface="Cambria Math" charset="0"/>
                      </a:rPr>
                      <m:t>∙</m:t>
                    </m:r>
                    <m:f>
                      <m:fPr>
                        <m:ctrlPr>
                          <a:rPr lang="bg-BG" b="0" i="1" smtClean="0">
                            <a:solidFill>
                              <a:srgbClr val="FF0000"/>
                            </a:solidFill>
                            <a:latin typeface="Cambria Math" charset="0"/>
                          </a:rPr>
                        </m:ctrlPr>
                      </m:fPr>
                      <m:num>
                        <m:r>
                          <a:rPr lang="en-US" b="0" i="1" smtClean="0">
                            <a:solidFill>
                              <a:srgbClr val="FF0000"/>
                            </a:solidFill>
                            <a:latin typeface="Cambria Math" charset="0"/>
                          </a:rPr>
                          <m:t>1</m:t>
                        </m:r>
                      </m:num>
                      <m:den>
                        <m:r>
                          <a:rPr lang="en-US" b="0" i="1" smtClean="0">
                            <a:solidFill>
                              <a:srgbClr val="FF0000"/>
                            </a:solidFill>
                            <a:latin typeface="Cambria Math" charset="0"/>
                          </a:rPr>
                          <m:t>1−</m:t>
                        </m:r>
                        <m:sSubSup>
                          <m:sSubSupPr>
                            <m:ctrlPr>
                              <a:rPr lang="en-US" b="0" i="1" smtClean="0">
                                <a:solidFill>
                                  <a:srgbClr val="FF0000"/>
                                </a:solidFill>
                                <a:latin typeface="Cambria Math" charset="0"/>
                              </a:rPr>
                            </m:ctrlPr>
                          </m:sSubSupPr>
                          <m:e>
                            <m:r>
                              <a:rPr lang="en-US" b="0" i="1" smtClean="0">
                                <a:solidFill>
                                  <a:srgbClr val="FF0000"/>
                                </a:solidFill>
                                <a:latin typeface="Cambria Math" charset="0"/>
                              </a:rPr>
                              <m:t>𝑅</m:t>
                            </m:r>
                          </m:e>
                          <m:sub>
                            <m:r>
                              <a:rPr lang="en-US" b="0" i="1" smtClean="0">
                                <a:solidFill>
                                  <a:srgbClr val="FF0000"/>
                                </a:solidFill>
                                <a:latin typeface="Cambria Math" charset="0"/>
                              </a:rPr>
                              <m:t>𝑗</m:t>
                            </m:r>
                          </m:sub>
                          <m:sup>
                            <m:r>
                              <a:rPr lang="en-US" b="0" i="1" smtClean="0">
                                <a:solidFill>
                                  <a:srgbClr val="FF0000"/>
                                </a:solidFill>
                                <a:latin typeface="Cambria Math" charset="0"/>
                              </a:rPr>
                              <m:t>2</m:t>
                            </m:r>
                          </m:sup>
                        </m:sSubSup>
                      </m:den>
                    </m:f>
                    <m:r>
                      <a:rPr lang="en-US" i="1">
                        <a:latin typeface="Cambria Math" charset="0"/>
                      </a:rPr>
                      <m:t>=</m:t>
                    </m:r>
                    <m:f>
                      <m:fPr>
                        <m:ctrlPr>
                          <a:rPr lang="bg-BG" i="1">
                            <a:latin typeface="Cambria Math" charset="0"/>
                          </a:rPr>
                        </m:ctrlPr>
                      </m:fPr>
                      <m:num>
                        <m:sSup>
                          <m:sSupPr>
                            <m:ctrlPr>
                              <a:rPr lang="bg-BG" i="1">
                                <a:latin typeface="Cambria Math" charset="0"/>
                              </a:rPr>
                            </m:ctrlPr>
                          </m:sSupPr>
                          <m:e>
                            <m:r>
                              <a:rPr lang="en-US" i="1">
                                <a:latin typeface="Cambria Math" charset="0"/>
                              </a:rPr>
                              <m:t>𝑠</m:t>
                            </m:r>
                          </m:e>
                          <m:sup>
                            <m:r>
                              <a:rPr lang="en-US" i="1">
                                <a:latin typeface="Cambria Math" charset="0"/>
                              </a:rPr>
                              <m:t>2</m:t>
                            </m:r>
                          </m:sup>
                        </m:sSup>
                      </m:num>
                      <m:den>
                        <m:r>
                          <a:rPr lang="en-US" i="1">
                            <a:latin typeface="Cambria Math" charset="0"/>
                          </a:rPr>
                          <m:t>(</m:t>
                        </m:r>
                        <m:r>
                          <a:rPr lang="en-US" i="1">
                            <a:latin typeface="Cambria Math" charset="0"/>
                          </a:rPr>
                          <m:t>𝑛</m:t>
                        </m:r>
                        <m:r>
                          <a:rPr lang="en-US" i="1">
                            <a:latin typeface="Cambria Math" charset="0"/>
                          </a:rPr>
                          <m:t>−1)</m:t>
                        </m:r>
                        <m:acc>
                          <m:accPr>
                            <m:chr m:val="̂"/>
                            <m:ctrlPr>
                              <a:rPr lang="en-US" i="1">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r>
                                  <a:rPr lang="en-US" i="1">
                                    <a:latin typeface="Cambria Math" charset="0"/>
                                  </a:rPr>
                                  <m:t>𝑥</m:t>
                                </m:r>
                              </m:e>
                              <m:sub>
                                <m:r>
                                  <a:rPr lang="en-US" i="1">
                                    <a:latin typeface="Cambria Math" charset="0"/>
                                  </a:rPr>
                                  <m:t>𝑗</m:t>
                                </m:r>
                              </m:sub>
                            </m:sSub>
                          </m:e>
                        </m:d>
                      </m:den>
                    </m:f>
                    <m:r>
                      <a:rPr lang="bg-BG" i="1">
                        <a:latin typeface="Cambria Math" charset="0"/>
                        <a:ea typeface="Cambria Math" charset="0"/>
                        <a:cs typeface="Cambria Math" charset="0"/>
                      </a:rPr>
                      <m:t>∙</m:t>
                    </m:r>
                    <m:sSub>
                      <m:sSubPr>
                        <m:ctrlPr>
                          <a:rPr lang="en-US" i="1" smtClean="0">
                            <a:solidFill>
                              <a:srgbClr val="FF0000"/>
                            </a:solidFill>
                            <a:latin typeface="Cambria Math" charset="0"/>
                          </a:rPr>
                        </m:ctrlPr>
                      </m:sSubPr>
                      <m:e>
                        <m:r>
                          <a:rPr lang="en-US" i="1">
                            <a:solidFill>
                              <a:srgbClr val="FF0000"/>
                            </a:solidFill>
                            <a:latin typeface="Cambria Math" charset="0"/>
                          </a:rPr>
                          <m:t>𝑉𝐼𝐹</m:t>
                        </m:r>
                      </m:e>
                      <m:sub>
                        <m:r>
                          <a:rPr lang="en-US" i="1">
                            <a:solidFill>
                              <a:srgbClr val="FF0000"/>
                            </a:solidFill>
                            <a:latin typeface="Cambria Math" charset="0"/>
                          </a:rPr>
                          <m:t>𝑗</m:t>
                        </m:r>
                      </m:sub>
                    </m:sSub>
                  </m:oMath>
                </a14:m>
                <a:endParaRPr lang="en-US" dirty="0" smtClean="0"/>
              </a:p>
              <a:p>
                <a14:m>
                  <m:oMath xmlns:m="http://schemas.openxmlformats.org/officeDocument/2006/math">
                    <m:sSub>
                      <m:sSubPr>
                        <m:ctrlPr>
                          <a:rPr lang="en-US" i="1" smtClean="0">
                            <a:solidFill>
                              <a:srgbClr val="FF0000"/>
                            </a:solidFill>
                            <a:latin typeface="Cambria Math" charset="0"/>
                          </a:rPr>
                        </m:ctrlPr>
                      </m:sSubPr>
                      <m:e>
                        <m:r>
                          <a:rPr lang="en-US" i="1">
                            <a:solidFill>
                              <a:srgbClr val="FF0000"/>
                            </a:solidFill>
                            <a:latin typeface="Cambria Math" charset="0"/>
                          </a:rPr>
                          <m:t>𝑉𝐼𝐹</m:t>
                        </m:r>
                      </m:e>
                      <m:sub>
                        <m:r>
                          <a:rPr lang="en-US" i="1">
                            <a:solidFill>
                              <a:srgbClr val="FF0000"/>
                            </a:solidFill>
                            <a:latin typeface="Cambria Math" charset="0"/>
                          </a:rPr>
                          <m:t>𝑗</m:t>
                        </m:r>
                      </m:sub>
                    </m:sSub>
                    <m:r>
                      <a:rPr lang="en-US" i="1">
                        <a:solidFill>
                          <a:srgbClr val="FF0000"/>
                        </a:solidFill>
                        <a:latin typeface="Cambria Math" charset="0"/>
                      </a:rPr>
                      <m:t>=</m:t>
                    </m:r>
                    <m:f>
                      <m:fPr>
                        <m:ctrlPr>
                          <a:rPr lang="bg-BG" i="1">
                            <a:solidFill>
                              <a:srgbClr val="FF0000"/>
                            </a:solidFill>
                            <a:latin typeface="Cambria Math" charset="0"/>
                          </a:rPr>
                        </m:ctrlPr>
                      </m:fPr>
                      <m:num>
                        <m:r>
                          <a:rPr lang="en-US" i="1">
                            <a:solidFill>
                              <a:srgbClr val="FF0000"/>
                            </a:solidFill>
                            <a:latin typeface="Cambria Math" charset="0"/>
                          </a:rPr>
                          <m:t>1</m:t>
                        </m:r>
                      </m:num>
                      <m:den>
                        <m:r>
                          <a:rPr lang="en-US" i="1">
                            <a:solidFill>
                              <a:srgbClr val="FF0000"/>
                            </a:solidFill>
                            <a:latin typeface="Cambria Math" charset="0"/>
                          </a:rPr>
                          <m:t>1−</m:t>
                        </m:r>
                        <m:sSubSup>
                          <m:sSubSupPr>
                            <m:ctrlPr>
                              <a:rPr lang="en-US" i="1">
                                <a:solidFill>
                                  <a:srgbClr val="FF0000"/>
                                </a:solidFill>
                                <a:latin typeface="Cambria Math" charset="0"/>
                              </a:rPr>
                            </m:ctrlPr>
                          </m:sSubSupPr>
                          <m:e>
                            <m:r>
                              <a:rPr lang="en-US" i="1">
                                <a:solidFill>
                                  <a:srgbClr val="FF0000"/>
                                </a:solidFill>
                                <a:latin typeface="Cambria Math" charset="0"/>
                              </a:rPr>
                              <m:t>𝑅</m:t>
                            </m:r>
                          </m:e>
                          <m:sub>
                            <m:r>
                              <a:rPr lang="en-US" i="1">
                                <a:solidFill>
                                  <a:srgbClr val="FF0000"/>
                                </a:solidFill>
                                <a:latin typeface="Cambria Math" charset="0"/>
                              </a:rPr>
                              <m:t>𝑗</m:t>
                            </m:r>
                          </m:sub>
                          <m:sup>
                            <m:r>
                              <a:rPr lang="en-US" i="1">
                                <a:solidFill>
                                  <a:srgbClr val="FF0000"/>
                                </a:solidFill>
                                <a:latin typeface="Cambria Math" charset="0"/>
                              </a:rPr>
                              <m:t>2</m:t>
                            </m:r>
                          </m:sup>
                        </m:sSubSup>
                      </m:den>
                    </m:f>
                  </m:oMath>
                </a14:m>
                <a:endParaRPr lang="en-US" dirty="0" smtClean="0"/>
              </a:p>
              <a:p>
                <a:r>
                  <a:rPr lang="en-US" dirty="0" smtClean="0"/>
                  <a:t>Here:</a:t>
                </a:r>
              </a:p>
              <a:p>
                <a14:m>
                  <m:oMath xmlns:m="http://schemas.openxmlformats.org/officeDocument/2006/math">
                    <m:sSubSup>
                      <m:sSubSupPr>
                        <m:ctrlPr>
                          <a:rPr lang="en-US" i="1">
                            <a:solidFill>
                              <a:srgbClr val="FF0000"/>
                            </a:solidFill>
                            <a:latin typeface="Cambria Math" charset="0"/>
                          </a:rPr>
                        </m:ctrlPr>
                      </m:sSubSupPr>
                      <m:e>
                        <m:r>
                          <a:rPr lang="en-US" i="1">
                            <a:solidFill>
                              <a:srgbClr val="FF0000"/>
                            </a:solidFill>
                            <a:latin typeface="Cambria Math" charset="0"/>
                          </a:rPr>
                          <m:t>𝑅</m:t>
                        </m:r>
                      </m:e>
                      <m:sub>
                        <m:r>
                          <a:rPr lang="en-US" i="1">
                            <a:solidFill>
                              <a:srgbClr val="FF0000"/>
                            </a:solidFill>
                            <a:latin typeface="Cambria Math" charset="0"/>
                          </a:rPr>
                          <m:t>𝑗</m:t>
                        </m:r>
                      </m:sub>
                      <m:sup>
                        <m:r>
                          <a:rPr lang="en-US" i="1">
                            <a:solidFill>
                              <a:srgbClr val="FF0000"/>
                            </a:solidFill>
                            <a:latin typeface="Cambria Math" charset="0"/>
                          </a:rPr>
                          <m:t>2</m:t>
                        </m:r>
                      </m:sup>
                    </m:sSubSup>
                  </m:oMath>
                </a14:m>
                <a:r>
                  <a:rPr lang="en-US" dirty="0" smtClean="0"/>
                  <a:t> increases </a:t>
                </a:r>
                <a14:m>
                  <m:oMath xmlns:m="http://schemas.openxmlformats.org/officeDocument/2006/math">
                    <m:r>
                      <a:rPr lang="is-IS" i="1" smtClean="0">
                        <a:solidFill>
                          <a:schemeClr val="tx1"/>
                        </a:solidFill>
                        <a:latin typeface="Cambria Math" charset="0"/>
                        <a:ea typeface="Cambria Math" charset="0"/>
                        <a:cs typeface="Cambria Math" charset="0"/>
                      </a:rPr>
                      <m:t>→</m:t>
                    </m:r>
                    <m:sSub>
                      <m:sSubPr>
                        <m:ctrlPr>
                          <a:rPr lang="en-US" i="1">
                            <a:solidFill>
                              <a:srgbClr val="FF0000"/>
                            </a:solidFill>
                            <a:latin typeface="Cambria Math" charset="0"/>
                          </a:rPr>
                        </m:ctrlPr>
                      </m:sSubPr>
                      <m:e>
                        <m:r>
                          <a:rPr lang="en-US" i="1">
                            <a:solidFill>
                              <a:srgbClr val="FF0000"/>
                            </a:solidFill>
                            <a:latin typeface="Cambria Math" charset="0"/>
                          </a:rPr>
                          <m:t>𝑉𝐼𝐹</m:t>
                        </m:r>
                      </m:e>
                      <m:sub>
                        <m:r>
                          <a:rPr lang="en-US" i="1">
                            <a:solidFill>
                              <a:srgbClr val="FF0000"/>
                            </a:solidFill>
                            <a:latin typeface="Cambria Math" charset="0"/>
                          </a:rPr>
                          <m:t>𝑗</m:t>
                        </m:r>
                      </m:sub>
                    </m:sSub>
                  </m:oMath>
                </a14:m>
                <a:r>
                  <a:rPr lang="en-US" dirty="0" smtClean="0"/>
                  <a:t> increases</a:t>
                </a:r>
                <a:r>
                  <a:rPr lang="is-IS" dirty="0">
                    <a:solidFill>
                      <a:schemeClr val="tx1"/>
                    </a:solidFill>
                    <a:ea typeface="Cambria Math" charset="0"/>
                    <a:cs typeface="Cambria Math" charset="0"/>
                  </a:rPr>
                  <a:t> </a:t>
                </a:r>
                <a14:m>
                  <m:oMath xmlns:m="http://schemas.openxmlformats.org/officeDocument/2006/math">
                    <m:r>
                      <a:rPr lang="is-IS" i="1">
                        <a:solidFill>
                          <a:schemeClr val="tx1"/>
                        </a:solidFill>
                        <a:latin typeface="Cambria Math" charset="0"/>
                        <a:ea typeface="Cambria Math" charset="0"/>
                        <a:cs typeface="Cambria Math" charset="0"/>
                      </a:rPr>
                      <m:t>→</m:t>
                    </m:r>
                  </m:oMath>
                </a14:m>
                <a:r>
                  <a:rPr lang="en-US" dirty="0" smtClean="0"/>
                  <a:t> </a:t>
                </a:r>
                <a14:m>
                  <m:oMath xmlns:m="http://schemas.openxmlformats.org/officeDocument/2006/math">
                    <m:acc>
                      <m:accPr>
                        <m:chr m:val="̂"/>
                        <m:ctrlPr>
                          <a:rPr lang="en-US" i="1">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𝑗</m:t>
                            </m:r>
                          </m:sub>
                        </m:sSub>
                      </m:e>
                    </m:d>
                  </m:oMath>
                </a14:m>
                <a:r>
                  <a:rPr lang="en-US" dirty="0" smtClean="0"/>
                  <a:t> increases</a:t>
                </a:r>
              </a:p>
              <a:p>
                <a:r>
                  <a:rPr lang="en-US" dirty="0" smtClean="0"/>
                  <a:t>As this relationship is so direct, it goes by a special term:</a:t>
                </a:r>
              </a:p>
              <a:p>
                <a:r>
                  <a:rPr lang="en-US" b="1" u="sng" cap="small" dirty="0" smtClean="0">
                    <a:solidFill>
                      <a:srgbClr val="FF0000"/>
                    </a:solidFill>
                  </a:rPr>
                  <a:t>Variance inflation factor (VIF)</a:t>
                </a: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7863841" cy="4023360"/>
              </a:xfrm>
              <a:blipFill rotWithShape="0">
                <a:blip r:embed="rId2"/>
                <a:stretch>
                  <a:fillRect l="-775"/>
                </a:stretch>
              </a:blipFill>
            </p:spPr>
            <p:txBody>
              <a:bodyPr/>
              <a:lstStyle/>
              <a:p>
                <a:r>
                  <a:rPr lang="en-US">
                    <a:noFill/>
                  </a:rPr>
                  <a:t> </a:t>
                </a:r>
              </a:p>
            </p:txBody>
          </p:sp>
        </mc:Fallback>
      </mc:AlternateContent>
      <p:sp>
        <p:nvSpPr>
          <p:cNvPr id="35" name="Slide Number Placeholder 34"/>
          <p:cNvSpPr>
            <a:spLocks noGrp="1"/>
          </p:cNvSpPr>
          <p:nvPr>
            <p:ph type="sldNum" sz="quarter" idx="12"/>
          </p:nvPr>
        </p:nvSpPr>
        <p:spPr/>
        <p:txBody>
          <a:bodyPr/>
          <a:lstStyle/>
          <a:p>
            <a:fld id="{1458007C-4A25-4B52-A9D8-0BFB32107287}" type="slidenum">
              <a:rPr lang="en-US" smtClean="0"/>
              <a:t>10</a:t>
            </a:fld>
            <a:endParaRPr lang="en-US"/>
          </a:p>
        </p:txBody>
      </p:sp>
    </p:spTree>
    <p:extLst>
      <p:ext uri="{BB962C8B-B14F-4D97-AF65-F5344CB8AC3E}">
        <p14:creationId xmlns:p14="http://schemas.microsoft.com/office/powerpoint/2010/main" val="16325098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Considerations</a:t>
            </a:r>
            <a:endParaRPr lang="en-US" dirty="0"/>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1458007C-4A25-4B52-A9D8-0BFB32107287}" type="slidenum">
              <a:rPr lang="en-US" smtClean="0"/>
              <a:t>11</a:t>
            </a:fld>
            <a:endParaRPr lang="en-US"/>
          </a:p>
        </p:txBody>
      </p:sp>
    </p:spTree>
    <p:extLst>
      <p:ext uri="{BB962C8B-B14F-4D97-AF65-F5344CB8AC3E}">
        <p14:creationId xmlns:p14="http://schemas.microsoft.com/office/powerpoint/2010/main" val="19434336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Data-Based Multicollinearity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8321041" cy="4478866"/>
              </a:xfrm>
            </p:spPr>
            <p:txBody>
              <a:bodyPr>
                <a:normAutofit/>
              </a:bodyPr>
              <a:lstStyle/>
              <a:p>
                <a:r>
                  <a:rPr lang="en-US" dirty="0" smtClean="0"/>
                  <a:t>The inclusion of additional explanatory variables has several effects</a:t>
                </a:r>
              </a:p>
              <a:p>
                <a:r>
                  <a:rPr lang="en-US" b="1" dirty="0" smtClean="0"/>
                  <a:t>We’ve talked about some of the benefits:</a:t>
                </a:r>
              </a:p>
              <a:p>
                <a:pPr>
                  <a:buFont typeface="Arial" charset="0"/>
                  <a:buChar char="•"/>
                </a:pPr>
                <a:r>
                  <a:rPr lang="en-US" dirty="0" smtClean="0"/>
                  <a:t>Possibly improving model fit</a:t>
                </a:r>
              </a:p>
              <a:p>
                <a:pPr>
                  <a:buFont typeface="Arial" charset="0"/>
                  <a:buChar char="•"/>
                </a:pPr>
                <a:r>
                  <a:rPr lang="en-US" dirty="0" smtClean="0"/>
                  <a:t>Decreasing the (estimated) variance </a:t>
                </a:r>
                <a14:m>
                  <m:oMath xmlns:m="http://schemas.openxmlformats.org/officeDocument/2006/math">
                    <m:sSup>
                      <m:sSupPr>
                        <m:ctrlPr>
                          <a:rPr lang="en-US" i="1" smtClean="0">
                            <a:latin typeface="Cambria Math" charset="0"/>
                          </a:rPr>
                        </m:ctrlPr>
                      </m:sSupPr>
                      <m:e>
                        <m:r>
                          <a:rPr lang="en-US" b="0" i="1" smtClean="0">
                            <a:latin typeface="Cambria Math" charset="0"/>
                          </a:rPr>
                          <m:t>𝑠</m:t>
                        </m:r>
                      </m:e>
                      <m:sup>
                        <m:r>
                          <a:rPr lang="en-US" b="0" i="1" smtClean="0">
                            <a:latin typeface="Cambria Math" charset="0"/>
                          </a:rPr>
                          <m:t>2</m:t>
                        </m:r>
                      </m:sup>
                    </m:sSup>
                  </m:oMath>
                </a14:m>
                <a:endParaRPr lang="en-US" dirty="0" smtClean="0"/>
              </a:p>
              <a:p>
                <a:pPr>
                  <a:buFont typeface="Arial" charset="0"/>
                  <a:buChar char="•"/>
                </a:pPr>
                <a:r>
                  <a:rPr lang="en-US" dirty="0" smtClean="0"/>
                  <a:t>Controlling for confounders (in an observational study)</a:t>
                </a:r>
                <a:endParaRPr lang="en-US" dirty="0"/>
              </a:p>
              <a:p>
                <a:r>
                  <a:rPr lang="en-US" b="1" dirty="0" smtClean="0"/>
                  <a:t>However, there are some definite costs:</a:t>
                </a:r>
              </a:p>
              <a:p>
                <a:pPr>
                  <a:buFont typeface="Arial" charset="0"/>
                  <a:buChar char="•"/>
                </a:pPr>
                <a14:m>
                  <m:oMath xmlns:m="http://schemas.openxmlformats.org/officeDocument/2006/math">
                    <m:acc>
                      <m:accPr>
                        <m:chr m:val="̂"/>
                        <m:ctrlPr>
                          <a:rPr lang="en-US" i="1">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𝑗</m:t>
                            </m:r>
                          </m:sub>
                        </m:sSub>
                      </m:e>
                    </m:d>
                  </m:oMath>
                </a14:m>
                <a:r>
                  <a:rPr lang="en-US" dirty="0"/>
                  <a:t> tends to increase as more terms are </a:t>
                </a:r>
                <a:r>
                  <a:rPr lang="en-US" dirty="0" smtClean="0"/>
                  <a:t>added</a:t>
                </a:r>
              </a:p>
              <a:p>
                <a:pPr>
                  <a:buFont typeface="Arial" charset="0"/>
                  <a:buChar char="•"/>
                </a:pPr>
                <a:r>
                  <a:rPr lang="en-US" dirty="0" smtClean="0"/>
                  <a:t>Coefficient estimates depend on what terms are in the model</a:t>
                </a:r>
              </a:p>
              <a:p>
                <a:endParaRPr lang="en-US" dirty="0" smtClean="0"/>
              </a:p>
              <a:p>
                <a:r>
                  <a:rPr lang="en-US" dirty="0" smtClean="0"/>
                  <a:t>The ”benefits” vs. ”costs” depends on the specifics of the explanatory variables</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8321041" cy="4478866"/>
              </a:xfrm>
              <a:blipFill rotWithShape="0">
                <a:blip r:embed="rId2"/>
                <a:stretch>
                  <a:fillRect l="-1758" t="-1497" r="-733" b="-2449"/>
                </a:stretch>
              </a:blipFill>
            </p:spPr>
            <p:txBody>
              <a:bodyPr/>
              <a:lstStyle/>
              <a:p>
                <a:r>
                  <a:rPr lang="en-US">
                    <a:noFill/>
                  </a:rPr>
                  <a:t> </a:t>
                </a:r>
              </a:p>
            </p:txBody>
          </p:sp>
        </mc:Fallback>
      </mc:AlternateContent>
      <p:sp>
        <p:nvSpPr>
          <p:cNvPr id="7" name="Curved Left Arrow 6"/>
          <p:cNvSpPr/>
          <p:nvPr/>
        </p:nvSpPr>
        <p:spPr>
          <a:xfrm rot="20037374">
            <a:off x="6958287" y="3533505"/>
            <a:ext cx="600142" cy="185219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Slide Number Placeholder 7"/>
          <p:cNvSpPr>
            <a:spLocks noGrp="1"/>
          </p:cNvSpPr>
          <p:nvPr>
            <p:ph type="sldNum" sz="quarter" idx="12"/>
          </p:nvPr>
        </p:nvSpPr>
        <p:spPr/>
        <p:txBody>
          <a:bodyPr/>
          <a:lstStyle/>
          <a:p>
            <a:fld id="{1458007C-4A25-4B52-A9D8-0BFB32107287}" type="slidenum">
              <a:rPr lang="en-US" smtClean="0"/>
              <a:t>12</a:t>
            </a:fld>
            <a:endParaRPr lang="en-US"/>
          </a:p>
        </p:txBody>
      </p:sp>
      <p:sp>
        <p:nvSpPr>
          <p:cNvPr id="10" name="TextBox 9"/>
          <p:cNvSpPr txBox="1"/>
          <p:nvPr/>
        </p:nvSpPr>
        <p:spPr>
          <a:xfrm>
            <a:off x="6858000" y="3492739"/>
            <a:ext cx="2397131" cy="369332"/>
          </a:xfrm>
          <a:prstGeom prst="rect">
            <a:avLst/>
          </a:prstGeom>
          <a:noFill/>
        </p:spPr>
        <p:txBody>
          <a:bodyPr wrap="none" rtlCol="0">
            <a:spAutoFit/>
          </a:bodyPr>
          <a:lstStyle/>
          <a:p>
            <a:r>
              <a:rPr lang="en-US" dirty="0" smtClean="0"/>
              <a:t>“design considerations”</a:t>
            </a:r>
            <a:endParaRPr lang="en-US" dirty="0"/>
          </a:p>
        </p:txBody>
      </p:sp>
    </p:spTree>
    <p:extLst>
      <p:ext uri="{BB962C8B-B14F-4D97-AF65-F5344CB8AC3E}">
        <p14:creationId xmlns:p14="http://schemas.microsoft.com/office/powerpoint/2010/main" val="12498699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a:t>
            </a:r>
            <a:r>
              <a:rPr lang="en-US" dirty="0" smtClean="0"/>
              <a:t>Considerations: Controlling </a:t>
            </a:r>
            <a:r>
              <a:rPr lang="en-US" dirty="0"/>
              <a:t>for </a:t>
            </a:r>
            <a:r>
              <a:rPr lang="en-US" dirty="0" smtClean="0"/>
              <a:t>confounders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1800" y="1786891"/>
            <a:ext cx="4826000" cy="711200"/>
          </a:xfrm>
        </p:spPr>
      </p:pic>
      <p:sp>
        <p:nvSpPr>
          <p:cNvPr id="4" name="Slide Number Placeholder 3"/>
          <p:cNvSpPr>
            <a:spLocks noGrp="1"/>
          </p:cNvSpPr>
          <p:nvPr>
            <p:ph type="sldNum" sz="quarter" idx="12"/>
          </p:nvPr>
        </p:nvSpPr>
        <p:spPr/>
        <p:txBody>
          <a:bodyPr/>
          <a:lstStyle/>
          <a:p>
            <a:fld id="{1458007C-4A25-4B52-A9D8-0BFB32107287}" type="slidenum">
              <a:rPr lang="en-US" smtClean="0"/>
              <a:t>13</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2438401"/>
            <a:ext cx="5715000" cy="1376188"/>
          </a:xfrm>
          <a:prstGeom prst="rect">
            <a:avLst/>
          </a:prstGeom>
        </p:spPr>
      </p:pic>
      <p:pic>
        <p:nvPicPr>
          <p:cNvPr id="10"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800" y="3977111"/>
            <a:ext cx="5524500" cy="671089"/>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8800" y="4638676"/>
            <a:ext cx="5715000" cy="1714500"/>
          </a:xfrm>
          <a:prstGeom prst="rect">
            <a:avLst/>
          </a:prstGeom>
        </p:spPr>
      </p:pic>
      <p:sp>
        <p:nvSpPr>
          <p:cNvPr id="9" name="TextBox 8"/>
          <p:cNvSpPr txBox="1"/>
          <p:nvPr/>
        </p:nvSpPr>
        <p:spPr>
          <a:xfrm>
            <a:off x="7143142" y="3957935"/>
            <a:ext cx="2000858" cy="461665"/>
          </a:xfrm>
          <a:prstGeom prst="rect">
            <a:avLst/>
          </a:prstGeom>
          <a:noFill/>
        </p:spPr>
        <p:txBody>
          <a:bodyPr wrap="square" rtlCol="0">
            <a:spAutoFit/>
          </a:bodyPr>
          <a:lstStyle/>
          <a:p>
            <a:r>
              <a:rPr lang="en-US" sz="1200" dirty="0" smtClean="0"/>
              <a:t>(From 9c_linearRegressionDarren)</a:t>
            </a:r>
            <a:endParaRPr lang="en-US" sz="1200" dirty="0"/>
          </a:p>
        </p:txBody>
      </p:sp>
    </p:spTree>
    <p:extLst>
      <p:ext uri="{BB962C8B-B14F-4D97-AF65-F5344CB8AC3E}">
        <p14:creationId xmlns:p14="http://schemas.microsoft.com/office/powerpoint/2010/main" val="7920772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Considerations: Controlling for confounders</a:t>
            </a:r>
          </a:p>
        </p:txBody>
      </p:sp>
      <p:sp>
        <p:nvSpPr>
          <p:cNvPr id="4" name="Slide Number Placeholder 3"/>
          <p:cNvSpPr>
            <a:spLocks noGrp="1"/>
          </p:cNvSpPr>
          <p:nvPr>
            <p:ph type="sldNum" sz="quarter" idx="12"/>
          </p:nvPr>
        </p:nvSpPr>
        <p:spPr/>
        <p:txBody>
          <a:bodyPr/>
          <a:lstStyle/>
          <a:p>
            <a:fld id="{1458007C-4A25-4B52-A9D8-0BFB32107287}" type="slidenum">
              <a:rPr lang="en-US" smtClean="0"/>
              <a:t>14</a:t>
            </a:fld>
            <a:endParaRPr lang="en-US"/>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8400" y="1752600"/>
            <a:ext cx="4857142" cy="4572007"/>
          </a:xfrm>
        </p:spPr>
      </p:pic>
      <p:sp>
        <p:nvSpPr>
          <p:cNvPr id="6" name="TextBox 5"/>
          <p:cNvSpPr txBox="1"/>
          <p:nvPr/>
        </p:nvSpPr>
        <p:spPr>
          <a:xfrm>
            <a:off x="7143142" y="3957935"/>
            <a:ext cx="2000858" cy="461665"/>
          </a:xfrm>
          <a:prstGeom prst="rect">
            <a:avLst/>
          </a:prstGeom>
          <a:noFill/>
        </p:spPr>
        <p:txBody>
          <a:bodyPr wrap="square" rtlCol="0">
            <a:spAutoFit/>
          </a:bodyPr>
          <a:lstStyle/>
          <a:p>
            <a:r>
              <a:rPr lang="en-US" sz="1200" dirty="0" smtClean="0"/>
              <a:t>(From 9c_linearRegressionDarren)</a:t>
            </a:r>
            <a:endParaRPr lang="en-US" sz="1200" dirty="0"/>
          </a:p>
        </p:txBody>
      </p:sp>
      <p:sp>
        <p:nvSpPr>
          <p:cNvPr id="8" name="TextBox 7"/>
          <p:cNvSpPr txBox="1"/>
          <p:nvPr/>
        </p:nvSpPr>
        <p:spPr>
          <a:xfrm>
            <a:off x="566129" y="3349704"/>
            <a:ext cx="2036920" cy="1200329"/>
          </a:xfrm>
          <a:prstGeom prst="rect">
            <a:avLst/>
          </a:prstGeom>
          <a:noFill/>
        </p:spPr>
        <p:txBody>
          <a:bodyPr wrap="square" rtlCol="0">
            <a:spAutoFit/>
          </a:bodyPr>
          <a:lstStyle/>
          <a:p>
            <a:r>
              <a:rPr lang="en-US" dirty="0" smtClean="0"/>
              <a:t>This is a “contour” plot.</a:t>
            </a:r>
          </a:p>
          <a:p>
            <a:r>
              <a:rPr lang="en-US" dirty="0" smtClean="0"/>
              <a:t>Note: “Crime” is not plotted here</a:t>
            </a:r>
            <a:endParaRPr lang="en-US" dirty="0"/>
          </a:p>
        </p:txBody>
      </p:sp>
      <p:cxnSp>
        <p:nvCxnSpPr>
          <p:cNvPr id="11" name="Straight Arrow Connector 10"/>
          <p:cNvCxnSpPr/>
          <p:nvPr/>
        </p:nvCxnSpPr>
        <p:spPr>
          <a:xfrm flipV="1">
            <a:off x="3581400" y="3949868"/>
            <a:ext cx="3276600" cy="80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867876" y="4038600"/>
            <a:ext cx="2294924" cy="338554"/>
          </a:xfrm>
          <a:prstGeom prst="rect">
            <a:avLst/>
          </a:prstGeom>
          <a:noFill/>
        </p:spPr>
        <p:txBody>
          <a:bodyPr wrap="none" rtlCol="0">
            <a:spAutoFit/>
          </a:bodyPr>
          <a:lstStyle/>
          <a:p>
            <a:r>
              <a:rPr lang="en-US" sz="1600" dirty="0" smtClean="0"/>
              <a:t>(Decreasing fitted values)</a:t>
            </a:r>
            <a:endParaRPr lang="en-US" sz="1600" dirty="0"/>
          </a:p>
        </p:txBody>
      </p:sp>
    </p:spTree>
    <p:extLst>
      <p:ext uri="{BB962C8B-B14F-4D97-AF65-F5344CB8AC3E}">
        <p14:creationId xmlns:p14="http://schemas.microsoft.com/office/powerpoint/2010/main" val="1906751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to Visualization</a:t>
            </a:r>
            <a:r>
              <a:rPr lang="is-IS" dirty="0" smtClean="0"/>
              <a:t>…</a:t>
            </a:r>
            <a:endParaRPr lang="en-US" dirty="0"/>
          </a:p>
        </p:txBody>
      </p:sp>
      <p:sp>
        <p:nvSpPr>
          <p:cNvPr id="3" name="Content Placeholder 2"/>
          <p:cNvSpPr>
            <a:spLocks noGrp="1"/>
          </p:cNvSpPr>
          <p:nvPr>
            <p:ph idx="1"/>
          </p:nvPr>
        </p:nvSpPr>
        <p:spPr/>
        <p:txBody>
          <a:bodyPr/>
          <a:lstStyle/>
          <a:p>
            <a:r>
              <a:rPr lang="en-US" dirty="0" smtClean="0"/>
              <a:t>In-class experiment with code:</a:t>
            </a:r>
          </a:p>
          <a:p>
            <a:r>
              <a:rPr lang="en-US" dirty="0">
                <a:solidFill>
                  <a:srgbClr val="FF0000"/>
                </a:solidFill>
              </a:rPr>
              <a:t>12a_regressionInvestigation.R</a:t>
            </a:r>
          </a:p>
        </p:txBody>
      </p:sp>
      <p:sp>
        <p:nvSpPr>
          <p:cNvPr id="4" name="Slide Number Placeholder 3"/>
          <p:cNvSpPr>
            <a:spLocks noGrp="1"/>
          </p:cNvSpPr>
          <p:nvPr>
            <p:ph type="sldNum" sz="quarter" idx="12"/>
          </p:nvPr>
        </p:nvSpPr>
        <p:spPr/>
        <p:txBody>
          <a:bodyPr/>
          <a:lstStyle/>
          <a:p>
            <a:fld id="{1458007C-4A25-4B52-A9D8-0BFB32107287}" type="slidenum">
              <a:rPr lang="en-US" smtClean="0"/>
              <a:t>15</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400" y="1981200"/>
            <a:ext cx="4363423" cy="3429000"/>
          </a:xfrm>
          <a:prstGeom prst="rect">
            <a:avLst/>
          </a:prstGeom>
        </p:spPr>
      </p:pic>
    </p:spTree>
    <p:extLst>
      <p:ext uri="{BB962C8B-B14F-4D97-AF65-F5344CB8AC3E}">
        <p14:creationId xmlns:p14="http://schemas.microsoft.com/office/powerpoint/2010/main" val="15423304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Considerations: </a:t>
            </a:r>
            <a:r>
              <a:rPr lang="en-US" dirty="0" smtClean="0"/>
              <a:t>Experimental Design</a:t>
            </a:r>
            <a:endParaRPr lang="en-US" dirty="0"/>
          </a:p>
        </p:txBody>
      </p:sp>
      <p:sp>
        <p:nvSpPr>
          <p:cNvPr id="3" name="Content Placeholder 2"/>
          <p:cNvSpPr>
            <a:spLocks noGrp="1"/>
          </p:cNvSpPr>
          <p:nvPr>
            <p:ph idx="1"/>
          </p:nvPr>
        </p:nvSpPr>
        <p:spPr/>
        <p:txBody>
          <a:bodyPr/>
          <a:lstStyle/>
          <a:p>
            <a:r>
              <a:rPr lang="en-US" dirty="0" smtClean="0"/>
              <a:t>A big initiative in classical experimental design was to create designs that are </a:t>
            </a:r>
            <a:r>
              <a:rPr lang="en-US" b="1" u="sng" cap="small" dirty="0" smtClean="0">
                <a:solidFill>
                  <a:srgbClr val="FF0000"/>
                </a:solidFill>
              </a:rPr>
              <a:t>orthogonal</a:t>
            </a:r>
            <a:endParaRPr lang="en-US" dirty="0" smtClean="0"/>
          </a:p>
          <a:p>
            <a:r>
              <a:rPr lang="en-US" dirty="0" smtClean="0"/>
              <a:t>With an orthogonal design, each of the explanatory variables are uncorrelated</a:t>
            </a:r>
          </a:p>
          <a:p>
            <a:r>
              <a:rPr lang="en-US" dirty="0" smtClean="0"/>
              <a:t>This has (had) some benefits</a:t>
            </a:r>
          </a:p>
          <a:p>
            <a:pPr>
              <a:buFont typeface="Arial" charset="0"/>
              <a:buChar char="•"/>
            </a:pPr>
            <a:r>
              <a:rPr lang="en-US" dirty="0" smtClean="0"/>
              <a:t>(estimation is computationally easier and more stable)</a:t>
            </a:r>
          </a:p>
          <a:p>
            <a:pPr>
              <a:buFont typeface="Arial" charset="0"/>
              <a:buChar char="•"/>
            </a:pPr>
            <a:r>
              <a:rPr lang="en-US" dirty="0" smtClean="0"/>
              <a:t>The coefficient estimates for an explanatory variable is the same whether or not other explanatory variables are included</a:t>
            </a:r>
          </a:p>
          <a:p>
            <a:pPr>
              <a:buFont typeface="Arial" charset="0"/>
              <a:buChar char="•"/>
            </a:pPr>
            <a:r>
              <a:rPr lang="en-US" dirty="0" smtClean="0"/>
              <a:t>The sums of squares are maximally reduced</a:t>
            </a:r>
            <a:endParaRPr lang="en-US" dirty="0"/>
          </a:p>
        </p:txBody>
      </p:sp>
      <p:sp>
        <p:nvSpPr>
          <p:cNvPr id="5" name="Slide Number Placeholder 4"/>
          <p:cNvSpPr>
            <a:spLocks noGrp="1"/>
          </p:cNvSpPr>
          <p:nvPr>
            <p:ph type="sldNum" sz="quarter" idx="12"/>
          </p:nvPr>
        </p:nvSpPr>
        <p:spPr/>
        <p:txBody>
          <a:bodyPr/>
          <a:lstStyle/>
          <a:p>
            <a:fld id="{1458007C-4A25-4B52-A9D8-0BFB32107287}" type="slidenum">
              <a:rPr lang="en-US" smtClean="0"/>
              <a:t>16</a:t>
            </a:fld>
            <a:endParaRPr lang="en-US"/>
          </a:p>
        </p:txBody>
      </p:sp>
    </p:spTree>
    <p:extLst>
      <p:ext uri="{BB962C8B-B14F-4D97-AF65-F5344CB8AC3E}">
        <p14:creationId xmlns:p14="http://schemas.microsoft.com/office/powerpoint/2010/main" val="6192393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Orthogonal Design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8321041" cy="4023360"/>
              </a:xfrm>
            </p:spPr>
            <p:txBody>
              <a:bodyPr>
                <a:normAutofit/>
              </a:bodyPr>
              <a:lstStyle/>
              <a:p>
                <a:r>
                  <a:rPr lang="en-US" dirty="0" smtClean="0"/>
                  <a:t>Suppose we have a continuous response </a:t>
                </a:r>
              </a:p>
              <a:p>
                <a:r>
                  <a:rPr lang="en-US" dirty="0" smtClean="0"/>
                  <a:t>A “fully balanced” design will be orthogonal</a:t>
                </a:r>
              </a:p>
              <a:p>
                <a:r>
                  <a:rPr lang="en-US" dirty="0" smtClean="0"/>
                  <a:t>An important example of this is a </a:t>
                </a:r>
                <a:r>
                  <a:rPr lang="en-US" b="1" u="sng" cap="small" dirty="0" smtClean="0">
                    <a:solidFill>
                      <a:srgbClr val="FF0000"/>
                    </a:solidFill>
                  </a:rPr>
                  <a:t>factorial design</a:t>
                </a:r>
                <a:r>
                  <a:rPr lang="en-US" dirty="0" smtClean="0"/>
                  <a:t> with equal number of observations at each experiment condition</a:t>
                </a:r>
              </a:p>
              <a:p>
                <a:r>
                  <a:rPr lang="en-US" b="1" dirty="0" smtClean="0"/>
                  <a:t>Example:</a:t>
                </a:r>
                <a:r>
                  <a:rPr lang="en-US" dirty="0" smtClean="0"/>
                  <a:t> Suppose we have 3 categorical explanatory variables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1</m:t>
                        </m:r>
                      </m:sub>
                    </m:sSub>
                    <m:r>
                      <a:rPr lang="en-US" b="0" i="1" smtClean="0">
                        <a:latin typeface="Cambria Math" charset="0"/>
                      </a:rPr>
                      <m:t>,</m:t>
                    </m:r>
                  </m:oMath>
                </a14:m>
                <a:r>
                  <a:rPr lang="en-US" dirty="0"/>
                  <a:t>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2</m:t>
                        </m:r>
                      </m:sub>
                    </m:sSub>
                  </m:oMath>
                </a14:m>
                <a:r>
                  <a:rPr lang="en-US" dirty="0" smtClean="0"/>
                  <a:t>, </a:t>
                </a:r>
                <a14:m>
                  <m:oMath xmlns:m="http://schemas.openxmlformats.org/officeDocument/2006/math">
                    <m:sSub>
                      <m:sSubPr>
                        <m:ctrlPr>
                          <a:rPr lang="en-US" i="1">
                            <a:latin typeface="Cambria Math" charset="0"/>
                          </a:rPr>
                        </m:ctrlPr>
                      </m:sSubPr>
                      <m:e>
                        <m:r>
                          <a:rPr lang="en-US" i="1">
                            <a:latin typeface="Cambria Math" charset="0"/>
                          </a:rPr>
                          <m:t>𝑥</m:t>
                        </m:r>
                      </m:e>
                      <m:sub>
                        <m:r>
                          <a:rPr lang="en-US" b="0" i="1" smtClean="0">
                            <a:latin typeface="Cambria Math" charset="0"/>
                          </a:rPr>
                          <m:t>3</m:t>
                        </m:r>
                      </m:sub>
                    </m:sSub>
                  </m:oMath>
                </a14:m>
                <a:r>
                  <a:rPr lang="en-US" dirty="0" smtClean="0"/>
                  <a:t> each taking two levels</a:t>
                </a:r>
              </a:p>
              <a:p>
                <a:r>
                  <a:rPr lang="en-US" dirty="0" smtClean="0"/>
                  <a:t>Assign the levels of the explanatory variables to -1 or 1</a:t>
                </a:r>
              </a:p>
              <a:p>
                <a:r>
                  <a:rPr lang="en-US" dirty="0" smtClean="0"/>
                  <a:t>The “factorial design” is looking at all combinations of the explanatory variables</a:t>
                </a:r>
              </a:p>
              <a:p>
                <a:r>
                  <a:rPr lang="en-US" dirty="0" smtClean="0"/>
                  <a:t>Then, the design matrix for all interactions </a:t>
                </a:r>
                <a14:m>
                  <m:oMath xmlns:m="http://schemas.openxmlformats.org/officeDocument/2006/math">
                    <m:r>
                      <a:rPr lang="en-US" i="1">
                        <a:latin typeface="Cambria Math" charset="0"/>
                        <a:ea typeface="Cambria Math" charset="0"/>
                        <a:cs typeface="Cambria Math" charset="0"/>
                      </a:rPr>
                      <m:t>𝕏</m:t>
                    </m:r>
                  </m:oMath>
                </a14:m>
                <a:r>
                  <a:rPr lang="en-US" dirty="0" smtClean="0"/>
                  <a:t> is </a:t>
                </a:r>
                <a:r>
                  <a:rPr lang="en-US" b="1" u="sng" cap="small" dirty="0" smtClean="0">
                    <a:solidFill>
                      <a:srgbClr val="FF0000"/>
                    </a:solidFill>
                  </a:rPr>
                  <a:t>orthogonal</a:t>
                </a:r>
                <a:r>
                  <a:rPr lang="en-US" dirty="0" smtClean="0"/>
                  <a:t> in the sense of matrices, that is</a:t>
                </a:r>
                <a:r>
                  <a:rPr lang="en-US" dirty="0">
                    <a:ea typeface="Cambria Math" charset="0"/>
                    <a:cs typeface="Cambria Math" charset="0"/>
                  </a:rPr>
                  <a:t> </a:t>
                </a:r>
                <a14:m>
                  <m:oMath xmlns:m="http://schemas.openxmlformats.org/officeDocument/2006/math">
                    <m:sSup>
                      <m:sSupPr>
                        <m:ctrlPr>
                          <a:rPr lang="en-US" i="1" smtClean="0">
                            <a:latin typeface="Cambria Math" charset="0"/>
                            <a:ea typeface="Cambria Math" charset="0"/>
                            <a:cs typeface="Cambria Math" charset="0"/>
                          </a:rPr>
                        </m:ctrlPr>
                      </m:sSupPr>
                      <m:e>
                        <m:r>
                          <a:rPr lang="en-US" i="1">
                            <a:latin typeface="Cambria Math" charset="0"/>
                            <a:ea typeface="Cambria Math" charset="0"/>
                            <a:cs typeface="Cambria Math" charset="0"/>
                          </a:rPr>
                          <m:t>𝕏</m:t>
                        </m:r>
                      </m:e>
                      <m:sup>
                        <m:r>
                          <a:rPr lang="en-US" b="0" i="1" smtClean="0">
                            <a:latin typeface="Cambria Math" charset="0"/>
                            <a:ea typeface="Cambria Math" charset="0"/>
                            <a:cs typeface="Cambria Math" charset="0"/>
                          </a:rPr>
                          <m:t>𝑇</m:t>
                        </m:r>
                      </m:sup>
                    </m:sSup>
                    <m:r>
                      <a:rPr lang="en-US" i="1">
                        <a:latin typeface="Cambria Math" charset="0"/>
                        <a:ea typeface="Cambria Math" charset="0"/>
                        <a:cs typeface="Cambria Math" charset="0"/>
                      </a:rPr>
                      <m:t>𝕏</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𝑛</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𝐼</m:t>
                    </m:r>
                    <m:r>
                      <a:rPr lang="en-US" b="0" i="1" smtClean="0">
                        <a:latin typeface="Cambria Math" charset="0"/>
                        <a:ea typeface="Cambria Math" charset="0"/>
                        <a:cs typeface="Cambria Math" charset="0"/>
                      </a:rPr>
                      <m:t>,</m:t>
                    </m:r>
                  </m:oMath>
                </a14:m>
                <a:r>
                  <a:rPr lang="en-US" dirty="0" smtClean="0"/>
                  <a:t> where </a:t>
                </a:r>
                <a14:m>
                  <m:oMath xmlns:m="http://schemas.openxmlformats.org/officeDocument/2006/math">
                    <m:r>
                      <a:rPr lang="en-US" i="1">
                        <a:latin typeface="Cambria Math" charset="0"/>
                        <a:ea typeface="Cambria Math" charset="0"/>
                        <a:cs typeface="Cambria Math" charset="0"/>
                      </a:rPr>
                      <m:t>𝐼</m:t>
                    </m:r>
                  </m:oMath>
                </a14:m>
                <a:r>
                  <a:rPr lang="en-US" dirty="0" smtClean="0"/>
                  <a:t> is the identity matrix</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8321041" cy="4023360"/>
              </a:xfrm>
              <a:blipFill rotWithShape="0">
                <a:blip r:embed="rId3"/>
                <a:stretch>
                  <a:fillRect l="-733" t="-1667" r="-153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458007C-4A25-4B52-A9D8-0BFB32107287}" type="slidenum">
              <a:rPr lang="en-US" smtClean="0"/>
              <a:t>17</a:t>
            </a:fld>
            <a:endParaRPr lang="en-US"/>
          </a:p>
        </p:txBody>
      </p:sp>
    </p:spTree>
    <p:extLst>
      <p:ext uri="{BB962C8B-B14F-4D97-AF65-F5344CB8AC3E}">
        <p14:creationId xmlns:p14="http://schemas.microsoft.com/office/powerpoint/2010/main" val="1113650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Considerations: </a:t>
            </a:r>
            <a:r>
              <a:rPr lang="en-US" dirty="0" smtClean="0"/>
              <a:t>Observational Studies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8321041" cy="4478866"/>
              </a:xfrm>
            </p:spPr>
            <p:txBody>
              <a:bodyPr>
                <a:normAutofit lnSpcReduction="10000"/>
              </a:bodyPr>
              <a:lstStyle/>
              <a:p>
                <a:r>
                  <a:rPr lang="en-US" dirty="0" smtClean="0"/>
                  <a:t>Suppose we have two explanatory variables </a:t>
                </a:r>
                <a14:m>
                  <m:oMath xmlns:m="http://schemas.openxmlformats.org/officeDocument/2006/math">
                    <m:sSub>
                      <m:sSubPr>
                        <m:ctrlPr>
                          <a:rPr lang="en-US" i="1">
                            <a:latin typeface="Cambria Math" charset="0"/>
                          </a:rPr>
                        </m:ctrlPr>
                      </m:sSubPr>
                      <m:e>
                        <m:r>
                          <a:rPr lang="en-US" i="1">
                            <a:latin typeface="Cambria Math" charset="0"/>
                          </a:rPr>
                          <m:t>𝑥</m:t>
                        </m:r>
                      </m:e>
                      <m:sub>
                        <m:r>
                          <a:rPr lang="en-US" b="0" i="1" smtClean="0">
                            <a:latin typeface="Cambria Math" charset="0"/>
                          </a:rPr>
                          <m:t>1</m:t>
                        </m:r>
                      </m:sub>
                    </m:sSub>
                  </m:oMath>
                </a14:m>
                <a:r>
                  <a:rPr lang="en-US" dirty="0" smtClean="0"/>
                  <a:t> and </a:t>
                </a:r>
                <a14:m>
                  <m:oMath xmlns:m="http://schemas.openxmlformats.org/officeDocument/2006/math">
                    <m:sSub>
                      <m:sSubPr>
                        <m:ctrlPr>
                          <a:rPr lang="en-US" i="1">
                            <a:latin typeface="Cambria Math" charset="0"/>
                          </a:rPr>
                        </m:ctrlPr>
                      </m:sSubPr>
                      <m:e>
                        <m:r>
                          <a:rPr lang="en-US" i="1">
                            <a:latin typeface="Cambria Math" charset="0"/>
                          </a:rPr>
                          <m:t>𝑥</m:t>
                        </m:r>
                      </m:e>
                      <m:sub>
                        <m:r>
                          <a:rPr lang="en-US" b="0" i="1" smtClean="0">
                            <a:latin typeface="Cambria Math" charset="0"/>
                          </a:rPr>
                          <m:t>2</m:t>
                        </m:r>
                      </m:sub>
                    </m:sSub>
                  </m:oMath>
                </a14:m>
                <a:r>
                  <a:rPr lang="en-US" dirty="0" smtClean="0"/>
                  <a:t> </a:t>
                </a:r>
              </a:p>
              <a:p>
                <a:r>
                  <a:rPr lang="en-US" dirty="0" smtClean="0"/>
                  <a:t>If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1</m:t>
                        </m:r>
                      </m:sub>
                    </m:sSub>
                  </m:oMath>
                </a14:m>
                <a:r>
                  <a:rPr lang="en-US" dirty="0"/>
                  <a:t> and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2</m:t>
                        </m:r>
                      </m:sub>
                    </m:sSub>
                  </m:oMath>
                </a14:m>
                <a:r>
                  <a:rPr lang="en-US" dirty="0" smtClean="0"/>
                  <a:t> are not orthogonal, then the estimate of </a:t>
                </a:r>
                <a14:m>
                  <m:oMath xmlns:m="http://schemas.openxmlformats.org/officeDocument/2006/math">
                    <m:sSub>
                      <m:sSubPr>
                        <m:ctrlPr>
                          <a:rPr lang="en-US" i="1">
                            <a:latin typeface="Cambria Math" charset="0"/>
                          </a:rPr>
                        </m:ctrlPr>
                      </m:sSubPr>
                      <m:e>
                        <m:r>
                          <a:rPr lang="en-US" i="1" smtClean="0">
                            <a:latin typeface="Cambria Math" charset="0"/>
                            <a:ea typeface="Cambria Math" charset="0"/>
                            <a:cs typeface="Cambria Math" charset="0"/>
                          </a:rPr>
                          <m:t>𝛽</m:t>
                        </m:r>
                      </m:e>
                      <m:sub>
                        <m:r>
                          <a:rPr lang="en-US" i="1">
                            <a:latin typeface="Cambria Math" charset="0"/>
                          </a:rPr>
                          <m:t>1</m:t>
                        </m:r>
                      </m:sub>
                    </m:sSub>
                  </m:oMath>
                </a14:m>
                <a:r>
                  <a:rPr lang="en-US" dirty="0" smtClean="0"/>
                  <a:t> will be affected by whether or not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2</m:t>
                        </m:r>
                      </m:sub>
                    </m:sSub>
                  </m:oMath>
                </a14:m>
                <a:r>
                  <a:rPr lang="en-US" dirty="0" smtClean="0"/>
                  <a:t> is included (and vice-versa)</a:t>
                </a:r>
              </a:p>
              <a:p>
                <a:r>
                  <a:rPr lang="en-US" dirty="0" smtClean="0"/>
                  <a:t>If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1</m:t>
                        </m:r>
                      </m:sub>
                    </m:sSub>
                  </m:oMath>
                </a14:m>
                <a:r>
                  <a:rPr lang="en-US" dirty="0"/>
                  <a:t> and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2</m:t>
                        </m:r>
                      </m:sub>
                    </m:sSub>
                  </m:oMath>
                </a14:m>
                <a:r>
                  <a:rPr lang="en-US" dirty="0" smtClean="0"/>
                  <a:t> both are highly positively correlated, then they really are measuring some latent factor, call it </a:t>
                </a:r>
                <a14:m>
                  <m:oMath xmlns:m="http://schemas.openxmlformats.org/officeDocument/2006/math">
                    <m:r>
                      <a:rPr lang="en-US" b="0" i="1" smtClean="0">
                        <a:latin typeface="Cambria Math" charset="0"/>
                      </a:rPr>
                      <m:t>𝑧</m:t>
                    </m:r>
                  </m:oMath>
                </a14:m>
                <a:r>
                  <a:rPr lang="en-US" dirty="0" smtClean="0"/>
                  <a:t>, where </a:t>
                </a:r>
                <a14:m>
                  <m:oMath xmlns:m="http://schemas.openxmlformats.org/officeDocument/2006/math">
                    <m:r>
                      <a:rPr lang="en-US" i="1">
                        <a:latin typeface="Cambria Math" charset="0"/>
                      </a:rPr>
                      <m:t>𝑧</m:t>
                    </m:r>
                    <m:r>
                      <a:rPr lang="en-US" i="1" smtClean="0">
                        <a:latin typeface="Cambria Math" charset="0"/>
                        <a:ea typeface="Cambria Math" charset="0"/>
                        <a:cs typeface="Cambria Math" charset="0"/>
                      </a:rPr>
                      <m:t>≈</m:t>
                    </m:r>
                    <m:sSub>
                      <m:sSubPr>
                        <m:ctrlPr>
                          <a:rPr lang="en-US" i="1">
                            <a:latin typeface="Cambria Math" charset="0"/>
                          </a:rPr>
                        </m:ctrlPr>
                      </m:sSubPr>
                      <m:e>
                        <m:r>
                          <a:rPr lang="en-US" i="1">
                            <a:latin typeface="Cambria Math" charset="0"/>
                          </a:rPr>
                          <m:t>𝑥</m:t>
                        </m:r>
                      </m:e>
                      <m:sub>
                        <m:r>
                          <a:rPr lang="en-US" i="1">
                            <a:latin typeface="Cambria Math" charset="0"/>
                          </a:rPr>
                          <m:t>1</m:t>
                        </m:r>
                      </m:sub>
                    </m:sSub>
                  </m:oMath>
                </a14:m>
                <a:r>
                  <a:rPr lang="en-US" dirty="0" smtClean="0"/>
                  <a:t> and </a:t>
                </a:r>
                <a14:m>
                  <m:oMath xmlns:m="http://schemas.openxmlformats.org/officeDocument/2006/math">
                    <m:r>
                      <a:rPr lang="en-US" i="1">
                        <a:latin typeface="Cambria Math" charset="0"/>
                      </a:rPr>
                      <m:t>𝑧</m:t>
                    </m:r>
                    <m:r>
                      <a:rPr lang="en-US" i="1">
                        <a:latin typeface="Cambria Math" charset="0"/>
                        <a:ea typeface="Cambria Math" charset="0"/>
                        <a:cs typeface="Cambria Math" charset="0"/>
                      </a:rPr>
                      <m:t>≈</m:t>
                    </m:r>
                    <m:sSub>
                      <m:sSubPr>
                        <m:ctrlPr>
                          <a:rPr lang="en-US" i="1">
                            <a:latin typeface="Cambria Math" charset="0"/>
                          </a:rPr>
                        </m:ctrlPr>
                      </m:sSubPr>
                      <m:e>
                        <m:r>
                          <a:rPr lang="en-US" i="1">
                            <a:latin typeface="Cambria Math" charset="0"/>
                          </a:rPr>
                          <m:t>𝑥</m:t>
                        </m:r>
                      </m:e>
                      <m:sub>
                        <m:r>
                          <a:rPr lang="en-US" b="0" i="1" smtClean="0">
                            <a:latin typeface="Cambria Math" charset="0"/>
                          </a:rPr>
                          <m:t>2</m:t>
                        </m:r>
                      </m:sub>
                    </m:sSub>
                  </m:oMath>
                </a14:m>
                <a:endParaRPr lang="en-US" dirty="0" smtClean="0"/>
              </a:p>
              <a:p>
                <a:r>
                  <a:rPr lang="en-US" dirty="0" smtClean="0"/>
                  <a:t>If the true state of nature for the response is</a:t>
                </a:r>
              </a:p>
              <a:p>
                <a14:m>
                  <m:oMath xmlns:m="http://schemas.openxmlformats.org/officeDocument/2006/math">
                    <m:r>
                      <a:rPr lang="en-US" i="1">
                        <a:solidFill>
                          <a:schemeClr val="tx1"/>
                        </a:solidFill>
                        <a:latin typeface="Cambria Math" charset="0"/>
                        <a:ea typeface="Cambria Math" charset="0"/>
                        <a:cs typeface="Cambria Math" charset="0"/>
                      </a:rPr>
                      <m:t>𝜇</m:t>
                    </m:r>
                    <m:d>
                      <m:dPr>
                        <m:begChr m:val="{"/>
                        <m:endChr m:val="}"/>
                        <m:ctrlPr>
                          <a:rPr lang="en-US" i="1">
                            <a:solidFill>
                              <a:schemeClr val="tx1"/>
                            </a:solidFill>
                            <a:latin typeface="Cambria Math" charset="0"/>
                            <a:ea typeface="Cambria Math" charset="0"/>
                            <a:cs typeface="Cambria Math" charset="0"/>
                          </a:rPr>
                        </m:ctrlPr>
                      </m:dPr>
                      <m:e>
                        <m:r>
                          <a:rPr lang="en-US" i="1">
                            <a:solidFill>
                              <a:schemeClr val="tx1"/>
                            </a:solidFill>
                            <a:latin typeface="Cambria Math" charset="0"/>
                          </a:rPr>
                          <m:t>𝑌</m:t>
                        </m:r>
                      </m:e>
                      <m:e>
                        <m:r>
                          <a:rPr lang="en-US" i="1">
                            <a:solidFill>
                              <a:schemeClr val="tx1"/>
                            </a:solidFill>
                            <a:latin typeface="Cambria Math" charset="0"/>
                          </a:rPr>
                          <m:t>𝑍</m:t>
                        </m:r>
                      </m:e>
                    </m:d>
                    <m:r>
                      <a:rPr lang="en-US" i="1">
                        <a:solidFill>
                          <a:schemeClr val="tx1"/>
                        </a:solidFill>
                        <a:latin typeface="Cambria Math" charset="0"/>
                      </a:rPr>
                      <m:t>= </m:t>
                    </m:r>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r>
                      <a:rPr lang="en-US" i="1">
                        <a:latin typeface="Cambria Math" charset="0"/>
                      </a:rPr>
                      <m:t>+</m:t>
                    </m:r>
                    <m:r>
                      <a:rPr lang="en-US" i="1">
                        <a:latin typeface="Cambria Math" charset="0"/>
                        <a:ea typeface="Cambria Math" charset="0"/>
                        <a:cs typeface="Cambria Math" charset="0"/>
                      </a:rPr>
                      <m:t>𝛽</m:t>
                    </m:r>
                    <m:r>
                      <a:rPr lang="en-US" i="1">
                        <a:latin typeface="Cambria Math" charset="0"/>
                        <a:ea typeface="Cambria Math" charset="0"/>
                        <a:cs typeface="Cambria Math" charset="0"/>
                      </a:rPr>
                      <m:t>𝑧</m:t>
                    </m:r>
                  </m:oMath>
                </a14:m>
                <a:endParaRPr lang="en-US" dirty="0" smtClean="0"/>
              </a:p>
              <a:p>
                <a:r>
                  <a:rPr lang="en-US" dirty="0" smtClean="0"/>
                  <a:t>Then if we estimate the model:</a:t>
                </a:r>
              </a:p>
              <a:p>
                <a14:m>
                  <m:oMath xmlns:m="http://schemas.openxmlformats.org/officeDocument/2006/math">
                    <m:r>
                      <a:rPr lang="en-US" i="1">
                        <a:solidFill>
                          <a:schemeClr val="tx1"/>
                        </a:solidFill>
                        <a:latin typeface="Cambria Math" charset="0"/>
                        <a:ea typeface="Cambria Math" charset="0"/>
                        <a:cs typeface="Cambria Math" charset="0"/>
                      </a:rPr>
                      <m:t>𝜇</m:t>
                    </m:r>
                    <m:d>
                      <m:dPr>
                        <m:begChr m:val="{"/>
                        <m:endChr m:val="}"/>
                        <m:ctrlPr>
                          <a:rPr lang="en-US" i="1">
                            <a:solidFill>
                              <a:schemeClr val="tx1"/>
                            </a:solidFill>
                            <a:latin typeface="Cambria Math" charset="0"/>
                            <a:ea typeface="Cambria Math" charset="0"/>
                            <a:cs typeface="Cambria Math" charset="0"/>
                          </a:rPr>
                        </m:ctrlPr>
                      </m:dPr>
                      <m:e>
                        <m:r>
                          <a:rPr lang="en-US" i="1">
                            <a:solidFill>
                              <a:schemeClr val="tx1"/>
                            </a:solidFill>
                            <a:latin typeface="Cambria Math" charset="0"/>
                          </a:rPr>
                          <m:t>𝑌</m:t>
                        </m:r>
                      </m:e>
                      <m:e>
                        <m:r>
                          <a:rPr lang="en-US" b="0" i="1" smtClean="0">
                            <a:solidFill>
                              <a:schemeClr val="tx1"/>
                            </a:solidFill>
                            <a:latin typeface="Cambria Math" charset="0"/>
                          </a:rPr>
                          <m:t>𝑋</m:t>
                        </m:r>
                      </m:e>
                    </m:d>
                    <m:r>
                      <a:rPr lang="en-US" i="1">
                        <a:solidFill>
                          <a:schemeClr val="tx1"/>
                        </a:solidFill>
                        <a:latin typeface="Cambria Math" charset="0"/>
                      </a:rPr>
                      <m:t>= </m:t>
                    </m:r>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r>
                      <a:rPr lang="en-US" b="0" i="1" smtClean="0">
                        <a:latin typeface="Cambria Math" charset="0"/>
                      </a:rPr>
                      <m:t>+</m:t>
                    </m:r>
                    <m:sSub>
                      <m:sSubPr>
                        <m:ctrlPr>
                          <a:rPr lang="en-US" i="1">
                            <a:latin typeface="Cambria Math" charset="0"/>
                          </a:rPr>
                        </m:ctrlPr>
                      </m:sSubPr>
                      <m:e>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1</m:t>
                            </m:r>
                          </m:sub>
                        </m:sSub>
                        <m:r>
                          <a:rPr lang="en-US" i="1">
                            <a:latin typeface="Cambria Math" charset="0"/>
                          </a:rPr>
                          <m:t>𝑥</m:t>
                        </m:r>
                      </m:e>
                      <m:sub>
                        <m:r>
                          <a:rPr lang="en-US" i="1">
                            <a:latin typeface="Cambria Math" charset="0"/>
                          </a:rPr>
                          <m:t>1</m:t>
                        </m:r>
                      </m:sub>
                    </m:sSub>
                    <m:r>
                      <a:rPr lang="en-US" b="0" i="1" smtClean="0">
                        <a:latin typeface="Cambria Math" charset="0"/>
                      </a:rPr>
                      <m:t> </m:t>
                    </m:r>
                    <m:r>
                      <m:rPr>
                        <m:nor/>
                      </m:rPr>
                      <a:rPr lang="en-US" b="0" i="0" smtClean="0">
                        <a:latin typeface="Cambria Math" charset="0"/>
                      </a:rPr>
                      <m:t>+ </m:t>
                    </m:r>
                    <m:sSub>
                      <m:sSubPr>
                        <m:ctrlPr>
                          <a:rPr lang="en-US" i="1">
                            <a:latin typeface="Cambria Math" charset="0"/>
                          </a:rPr>
                        </m:ctrlPr>
                      </m:sSubPr>
                      <m:e>
                        <m:r>
                          <a:rPr lang="en-US" i="1">
                            <a:latin typeface="Cambria Math" charset="0"/>
                            <a:ea typeface="Cambria Math" charset="0"/>
                            <a:cs typeface="Cambria Math" charset="0"/>
                          </a:rPr>
                          <m:t>𝛽</m:t>
                        </m:r>
                      </m:e>
                      <m:sub>
                        <m:r>
                          <a:rPr lang="en-US" b="0" i="1" smtClean="0">
                            <a:latin typeface="Cambria Math" charset="0"/>
                          </a:rPr>
                          <m:t>2</m:t>
                        </m:r>
                      </m:sub>
                    </m:sSub>
                    <m:sSub>
                      <m:sSubPr>
                        <m:ctrlPr>
                          <a:rPr lang="en-US" i="1">
                            <a:latin typeface="Cambria Math" charset="0"/>
                          </a:rPr>
                        </m:ctrlPr>
                      </m:sSubPr>
                      <m:e>
                        <m:r>
                          <a:rPr lang="en-US" i="1">
                            <a:latin typeface="Cambria Math" charset="0"/>
                          </a:rPr>
                          <m:t>𝑥</m:t>
                        </m:r>
                      </m:e>
                      <m:sub>
                        <m:r>
                          <a:rPr lang="en-US" i="1">
                            <a:latin typeface="Cambria Math" charset="0"/>
                          </a:rPr>
                          <m:t>2</m:t>
                        </m:r>
                      </m:sub>
                    </m:sSub>
                    <m:r>
                      <a:rPr lang="en-US" i="1">
                        <a:latin typeface="Cambria Math" charset="0"/>
                        <a:ea typeface="Cambria Math" charset="0"/>
                        <a:cs typeface="Cambria Math" charset="0"/>
                      </a:rPr>
                      <m:t>≈</m:t>
                    </m:r>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r>
                      <a:rPr lang="en-US" b="0" i="1" smtClean="0">
                        <a:latin typeface="Cambria Math" charset="0"/>
                      </a:rPr>
                      <m:t>+</m:t>
                    </m:r>
                    <m:d>
                      <m:dPr>
                        <m:ctrlPr>
                          <a:rPr lang="en-US" b="0" i="1" smtClean="0">
                            <a:latin typeface="Cambria Math" charset="0"/>
                            <a:ea typeface="Cambria Math" charset="0"/>
                            <a:cs typeface="Cambria Math" charset="0"/>
                          </a:rPr>
                        </m:ctrlPr>
                      </m:dPr>
                      <m:e>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1</m:t>
                            </m:r>
                          </m:sub>
                        </m:sSub>
                        <m:r>
                          <m:rPr>
                            <m:nor/>
                          </m:rPr>
                          <a:rPr lang="en-US">
                            <a:latin typeface="Cambria Math" charset="0"/>
                          </a:rPr>
                          <m:t>+ </m:t>
                        </m:r>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2</m:t>
                            </m:r>
                          </m:sub>
                        </m:sSub>
                      </m:e>
                    </m:d>
                    <m:r>
                      <a:rPr lang="en-US" b="0" i="1" smtClean="0">
                        <a:latin typeface="Cambria Math" charset="0"/>
                      </a:rPr>
                      <m:t>𝑧</m:t>
                    </m:r>
                  </m:oMath>
                </a14:m>
                <a:endParaRPr lang="en-US" b="0" dirty="0" smtClean="0"/>
              </a:p>
              <a:p>
                <a:r>
                  <a:rPr lang="en-US" dirty="0" smtClean="0"/>
                  <a:t>So, by including both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1</m:t>
                        </m:r>
                      </m:sub>
                    </m:sSub>
                  </m:oMath>
                </a14:m>
                <a:r>
                  <a:rPr lang="en-US" dirty="0"/>
                  <a:t> and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2</m:t>
                        </m:r>
                      </m:sub>
                    </m:sSub>
                  </m:oMath>
                </a14:m>
                <a:r>
                  <a:rPr lang="en-US" dirty="0" smtClean="0"/>
                  <a:t>, we are effectively estimating </a:t>
                </a:r>
                <a14:m>
                  <m:oMath xmlns:m="http://schemas.openxmlformats.org/officeDocument/2006/math">
                    <m:d>
                      <m:dPr>
                        <m:ctrlPr>
                          <a:rPr lang="en-US" i="1">
                            <a:latin typeface="Cambria Math" charset="0"/>
                            <a:ea typeface="Cambria Math" charset="0"/>
                            <a:cs typeface="Cambria Math" charset="0"/>
                          </a:rPr>
                        </m:ctrlPr>
                      </m:dPr>
                      <m:e>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1</m:t>
                            </m:r>
                          </m:sub>
                        </m:sSub>
                        <m:r>
                          <m:rPr>
                            <m:nor/>
                          </m:rPr>
                          <a:rPr lang="en-US">
                            <a:latin typeface="Cambria Math" charset="0"/>
                          </a:rPr>
                          <m:t>+ </m:t>
                        </m:r>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2</m:t>
                            </m:r>
                          </m:sub>
                        </m:sSub>
                      </m:e>
                    </m:d>
                    <m:r>
                      <a:rPr lang="en-US" i="1">
                        <a:latin typeface="Cambria Math" charset="0"/>
                        <a:ea typeface="Cambria Math" charset="0"/>
                        <a:cs typeface="Cambria Math" charset="0"/>
                      </a:rPr>
                      <m:t>≈</m:t>
                    </m:r>
                    <m:r>
                      <a:rPr lang="en-US" i="1">
                        <a:latin typeface="Cambria Math" charset="0"/>
                        <a:ea typeface="Cambria Math" charset="0"/>
                        <a:cs typeface="Cambria Math" charset="0"/>
                      </a:rPr>
                      <m:t>𝛽</m:t>
                    </m:r>
                  </m:oMath>
                </a14:m>
                <a:endParaRPr lang="en-US" dirty="0" smtClean="0"/>
              </a:p>
              <a:p>
                <a:r>
                  <a:rPr lang="en-US" dirty="0" smtClean="0"/>
                  <a:t>This issue is that many different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𝛽</m:t>
                        </m:r>
                      </m:e>
                      <m:sub>
                        <m:r>
                          <a:rPr lang="en-US" i="1" smtClean="0">
                            <a:latin typeface="Cambria Math" charset="0"/>
                          </a:rPr>
                          <m:t>1</m:t>
                        </m:r>
                      </m:sub>
                    </m:sSub>
                  </m:oMath>
                </a14:m>
                <a:r>
                  <a:rPr lang="en-US" dirty="0" smtClean="0"/>
                  <a:t>,</a:t>
                </a:r>
                <a:r>
                  <a:rPr lang="en-US" dirty="0"/>
                  <a:t>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2</m:t>
                        </m:r>
                      </m:sub>
                    </m:sSub>
                  </m:oMath>
                </a14:m>
                <a:r>
                  <a:rPr lang="en-US" dirty="0" smtClean="0"/>
                  <a:t> will satisfy this</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8321041" cy="4478866"/>
              </a:xfrm>
              <a:blipFill rotWithShape="0">
                <a:blip r:embed="rId2"/>
                <a:stretch>
                  <a:fillRect l="-1832" t="-20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458007C-4A25-4B52-A9D8-0BFB32107287}" type="slidenum">
              <a:rPr lang="en-US" smtClean="0"/>
              <a:t>18</a:t>
            </a:fld>
            <a:endParaRPr lang="en-US"/>
          </a:p>
        </p:txBody>
      </p:sp>
    </p:spTree>
    <p:extLst>
      <p:ext uri="{BB962C8B-B14F-4D97-AF65-F5344CB8AC3E}">
        <p14:creationId xmlns:p14="http://schemas.microsoft.com/office/powerpoint/2010/main" val="20320833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Considerations: </a:t>
            </a:r>
            <a:r>
              <a:rPr lang="en-US" dirty="0" smtClean="0"/>
              <a:t>Observational Studies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8321041" cy="4478866"/>
              </a:xfrm>
            </p:spPr>
            <p:txBody>
              <a:bodyPr>
                <a:normAutofit/>
              </a:bodyPr>
              <a:lstStyle/>
              <a:p>
                <a:r>
                  <a:rPr lang="en-US" dirty="0" smtClean="0"/>
                  <a:t>When using least squares to estimate the coefficients in the model </a:t>
                </a:r>
              </a:p>
              <a:p>
                <a14:m>
                  <m:oMath xmlns:m="http://schemas.openxmlformats.org/officeDocument/2006/math">
                    <m:r>
                      <a:rPr lang="en-US" i="1">
                        <a:solidFill>
                          <a:schemeClr val="tx1"/>
                        </a:solidFill>
                        <a:latin typeface="Cambria Math" charset="0"/>
                        <a:ea typeface="Cambria Math" charset="0"/>
                        <a:cs typeface="Cambria Math" charset="0"/>
                      </a:rPr>
                      <m:t>𝜇</m:t>
                    </m:r>
                    <m:d>
                      <m:dPr>
                        <m:begChr m:val="{"/>
                        <m:endChr m:val="}"/>
                        <m:ctrlPr>
                          <a:rPr lang="en-US" i="1">
                            <a:solidFill>
                              <a:schemeClr val="tx1"/>
                            </a:solidFill>
                            <a:latin typeface="Cambria Math" charset="0"/>
                            <a:ea typeface="Cambria Math" charset="0"/>
                            <a:cs typeface="Cambria Math" charset="0"/>
                          </a:rPr>
                        </m:ctrlPr>
                      </m:dPr>
                      <m:e>
                        <m:r>
                          <a:rPr lang="en-US" i="1">
                            <a:solidFill>
                              <a:schemeClr val="tx1"/>
                            </a:solidFill>
                            <a:latin typeface="Cambria Math" charset="0"/>
                          </a:rPr>
                          <m:t>𝑌</m:t>
                        </m:r>
                      </m:e>
                      <m:e>
                        <m:r>
                          <a:rPr lang="en-US" b="0" i="1" smtClean="0">
                            <a:solidFill>
                              <a:schemeClr val="tx1"/>
                            </a:solidFill>
                            <a:latin typeface="Cambria Math" charset="0"/>
                          </a:rPr>
                          <m:t>𝑋</m:t>
                        </m:r>
                      </m:e>
                    </m:d>
                    <m:r>
                      <a:rPr lang="en-US" i="1">
                        <a:solidFill>
                          <a:schemeClr val="tx1"/>
                        </a:solidFill>
                        <a:latin typeface="Cambria Math" charset="0"/>
                      </a:rPr>
                      <m:t>= </m:t>
                    </m:r>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r>
                      <a:rPr lang="en-US" b="0" i="1" smtClean="0">
                        <a:latin typeface="Cambria Math" charset="0"/>
                      </a:rPr>
                      <m:t>+</m:t>
                    </m:r>
                    <m:sSub>
                      <m:sSubPr>
                        <m:ctrlPr>
                          <a:rPr lang="en-US" i="1">
                            <a:latin typeface="Cambria Math" charset="0"/>
                          </a:rPr>
                        </m:ctrlPr>
                      </m:sSubPr>
                      <m:e>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1</m:t>
                            </m:r>
                          </m:sub>
                        </m:sSub>
                        <m:r>
                          <a:rPr lang="en-US" i="1">
                            <a:latin typeface="Cambria Math" charset="0"/>
                          </a:rPr>
                          <m:t>𝑥</m:t>
                        </m:r>
                      </m:e>
                      <m:sub>
                        <m:r>
                          <a:rPr lang="en-US" i="1">
                            <a:latin typeface="Cambria Math" charset="0"/>
                          </a:rPr>
                          <m:t>1</m:t>
                        </m:r>
                      </m:sub>
                    </m:sSub>
                    <m:r>
                      <a:rPr lang="en-US" b="0" i="1" smtClean="0">
                        <a:latin typeface="Cambria Math" charset="0"/>
                      </a:rPr>
                      <m:t> </m:t>
                    </m:r>
                    <m:r>
                      <m:rPr>
                        <m:nor/>
                      </m:rPr>
                      <a:rPr lang="en-US" b="0" i="0" smtClean="0">
                        <a:latin typeface="Cambria Math" charset="0"/>
                      </a:rPr>
                      <m:t>+ </m:t>
                    </m:r>
                    <m:sSub>
                      <m:sSubPr>
                        <m:ctrlPr>
                          <a:rPr lang="en-US" i="1">
                            <a:latin typeface="Cambria Math" charset="0"/>
                          </a:rPr>
                        </m:ctrlPr>
                      </m:sSubPr>
                      <m:e>
                        <m:r>
                          <a:rPr lang="en-US" i="1">
                            <a:latin typeface="Cambria Math" charset="0"/>
                            <a:ea typeface="Cambria Math" charset="0"/>
                            <a:cs typeface="Cambria Math" charset="0"/>
                          </a:rPr>
                          <m:t>𝛽</m:t>
                        </m:r>
                      </m:e>
                      <m:sub>
                        <m:r>
                          <a:rPr lang="en-US" b="0" i="1" smtClean="0">
                            <a:latin typeface="Cambria Math" charset="0"/>
                          </a:rPr>
                          <m:t>2</m:t>
                        </m:r>
                      </m:sub>
                    </m:sSub>
                    <m:sSub>
                      <m:sSubPr>
                        <m:ctrlPr>
                          <a:rPr lang="en-US" i="1">
                            <a:latin typeface="Cambria Math" charset="0"/>
                          </a:rPr>
                        </m:ctrlPr>
                      </m:sSubPr>
                      <m:e>
                        <m:r>
                          <a:rPr lang="en-US" i="1">
                            <a:latin typeface="Cambria Math" charset="0"/>
                          </a:rPr>
                          <m:t>𝑥</m:t>
                        </m:r>
                      </m:e>
                      <m:sub>
                        <m:r>
                          <a:rPr lang="en-US" i="1">
                            <a:latin typeface="Cambria Math" charset="0"/>
                          </a:rPr>
                          <m:t>2</m:t>
                        </m:r>
                      </m:sub>
                    </m:sSub>
                  </m:oMath>
                </a14:m>
                <a:endParaRPr lang="en-US" dirty="0" smtClean="0"/>
              </a:p>
              <a:p>
                <a:r>
                  <a:rPr lang="en-US" dirty="0"/>
                  <a:t>t</a:t>
                </a:r>
                <a:r>
                  <a:rPr lang="en-US" dirty="0" smtClean="0"/>
                  <a:t>he particular coefficients tend to exhibit </a:t>
                </a:r>
                <a:r>
                  <a:rPr lang="en-US" dirty="0"/>
                  <a:t>a </a:t>
                </a:r>
                <a:r>
                  <a:rPr lang="en-US" dirty="0" smtClean="0"/>
                  <a:t>“heroic cancellation”</a:t>
                </a:r>
              </a:p>
              <a:p>
                <a:r>
                  <a:rPr lang="en-US" dirty="0"/>
                  <a:t>(The interpretation of a coefficient is “given the other terms in the model</a:t>
                </a:r>
                <a:r>
                  <a:rPr lang="en-US" dirty="0" smtClean="0"/>
                  <a:t>”)</a:t>
                </a:r>
              </a:p>
              <a:p>
                <a:endParaRPr lang="en-US" dirty="0" smtClean="0"/>
              </a:p>
              <a:p>
                <a:r>
                  <a:rPr lang="en-US" dirty="0" smtClean="0"/>
                  <a:t>Example: </a:t>
                </a:r>
                <a14:m>
                  <m:oMath xmlns:m="http://schemas.openxmlformats.org/officeDocument/2006/math">
                    <m:sSub>
                      <m:sSubPr>
                        <m:ctrlPr>
                          <a:rPr lang="en-US" i="1">
                            <a:latin typeface="Cambria Math" charset="0"/>
                          </a:rPr>
                        </m:ctrlPr>
                      </m:sSubPr>
                      <m:e>
                        <m:acc>
                          <m:accPr>
                            <m:chr m:val="̂"/>
                            <m:ctrlPr>
                              <a:rPr lang="en-US" i="1" smtClean="0">
                                <a:latin typeface="Cambria Math" charset="0"/>
                              </a:rPr>
                            </m:ctrlPr>
                          </m:accPr>
                          <m:e>
                            <m:r>
                              <a:rPr lang="en-US" i="1">
                                <a:latin typeface="Cambria Math" charset="0"/>
                                <a:ea typeface="Cambria Math" charset="0"/>
                                <a:cs typeface="Cambria Math" charset="0"/>
                              </a:rPr>
                              <m:t>𝛽</m:t>
                            </m:r>
                          </m:e>
                        </m:acc>
                      </m:e>
                      <m:sub>
                        <m:r>
                          <a:rPr lang="en-US" i="1" smtClean="0">
                            <a:latin typeface="Cambria Math" charset="0"/>
                          </a:rPr>
                          <m:t>1</m:t>
                        </m:r>
                      </m:sub>
                    </m:sSub>
                  </m:oMath>
                </a14:m>
                <a:r>
                  <a:rPr lang="en-US" dirty="0" smtClean="0"/>
                  <a:t> will be a large positive number, </a:t>
                </a:r>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b="0" i="1" smtClean="0">
                            <a:latin typeface="Cambria Math" charset="0"/>
                            <a:ea typeface="Cambria Math" charset="0"/>
                            <a:cs typeface="Cambria Math" charset="0"/>
                          </a:rPr>
                          <m:t>2</m:t>
                        </m:r>
                      </m:sub>
                    </m:sSub>
                  </m:oMath>
                </a14:m>
                <a:r>
                  <a:rPr lang="en-US" dirty="0" smtClean="0"/>
                  <a:t> will be a large negative number</a:t>
                </a:r>
              </a:p>
              <a:p>
                <a:endParaRPr lang="en-US" dirty="0"/>
              </a:p>
              <a:p>
                <a:r>
                  <a:rPr lang="en-US" dirty="0" smtClean="0"/>
                  <a:t>This behavior is attributable to the fitted surface “paying more attention” to the </a:t>
                </a:r>
                <a14:m>
                  <m:oMath xmlns:m="http://schemas.openxmlformats.org/officeDocument/2006/math">
                    <m:r>
                      <a:rPr lang="en-US" i="1">
                        <a:solidFill>
                          <a:schemeClr val="tx1"/>
                        </a:solidFill>
                        <a:latin typeface="Cambria Math" charset="0"/>
                      </a:rPr>
                      <m:t>𝑌</m:t>
                    </m:r>
                  </m:oMath>
                </a14:m>
                <a:r>
                  <a:rPr lang="en-US" dirty="0" smtClean="0"/>
                  <a:t> direction than the </a:t>
                </a:r>
                <a14:m>
                  <m:oMath xmlns:m="http://schemas.openxmlformats.org/officeDocument/2006/math">
                    <m:sSub>
                      <m:sSubPr>
                        <m:ctrlPr>
                          <a:rPr lang="en-US" i="1">
                            <a:latin typeface="Cambria Math" charset="0"/>
                          </a:rPr>
                        </m:ctrlPr>
                      </m:sSubPr>
                      <m:e>
                        <m:r>
                          <a:rPr lang="en-US" i="1">
                            <a:latin typeface="Cambria Math" charset="0"/>
                          </a:rPr>
                          <m:t>𝑥</m:t>
                        </m:r>
                      </m:e>
                      <m:sub>
                        <m:r>
                          <a:rPr lang="en-US" b="0" i="1" smtClean="0">
                            <a:latin typeface="Cambria Math" charset="0"/>
                          </a:rPr>
                          <m:t>1</m:t>
                        </m:r>
                      </m:sub>
                    </m:sSub>
                    <m:r>
                      <a:rPr lang="en-US" b="0" i="1" smtClean="0">
                        <a:latin typeface="Cambria Math" charset="0"/>
                      </a:rPr>
                      <m:t>, </m:t>
                    </m:r>
                    <m:sSub>
                      <m:sSubPr>
                        <m:ctrlPr>
                          <a:rPr lang="en-US" i="1" smtClean="0">
                            <a:latin typeface="Cambria Math" charset="0"/>
                          </a:rPr>
                        </m:ctrlPr>
                      </m:sSubPr>
                      <m:e>
                        <m:r>
                          <a:rPr lang="en-US" i="1">
                            <a:latin typeface="Cambria Math" charset="0"/>
                          </a:rPr>
                          <m:t>𝑥</m:t>
                        </m:r>
                      </m:e>
                      <m:sub>
                        <m:r>
                          <a:rPr lang="en-US" b="0" i="1" smtClean="0">
                            <a:latin typeface="Cambria Math" charset="0"/>
                          </a:rPr>
                          <m:t>2</m:t>
                        </m:r>
                      </m:sub>
                    </m:sSub>
                  </m:oMath>
                </a14:m>
                <a:r>
                  <a:rPr lang="en-US" dirty="0" smtClean="0"/>
                  <a:t> direction</a:t>
                </a:r>
              </a:p>
              <a:p>
                <a:r>
                  <a:rPr lang="en-US" dirty="0" smtClean="0"/>
                  <a:t>Let’s look at a very simple example..</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8321041" cy="4478866"/>
              </a:xfrm>
              <a:blipFill rotWithShape="0">
                <a:blip r:embed="rId2"/>
                <a:stretch>
                  <a:fillRect l="-1832" t="-1497" r="-117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458007C-4A25-4B52-A9D8-0BFB32107287}" type="slidenum">
              <a:rPr lang="en-US" smtClean="0"/>
              <a:t>19</a:t>
            </a:fld>
            <a:endParaRPr lang="en-US"/>
          </a:p>
        </p:txBody>
      </p:sp>
    </p:spTree>
    <p:extLst>
      <p:ext uri="{BB962C8B-B14F-4D97-AF65-F5344CB8AC3E}">
        <p14:creationId xmlns:p14="http://schemas.microsoft.com/office/powerpoint/2010/main" val="16732407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Multicollinearity </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822959" y="1845734"/>
                <a:ext cx="8321041" cy="4402666"/>
              </a:xfrm>
            </p:spPr>
            <p:txBody>
              <a:bodyPr>
                <a:normAutofit/>
              </a:bodyPr>
              <a:lstStyle/>
              <a:p>
                <a:pPr marL="0" lvl="0" indent="0">
                  <a:lnSpc>
                    <a:spcPct val="100000"/>
                  </a:lnSpc>
                  <a:spcBef>
                    <a:spcPts val="0"/>
                  </a:spcBef>
                  <a:spcAft>
                    <a:spcPts val="0"/>
                  </a:spcAft>
                  <a:buClrTx/>
                  <a:buSzTx/>
                  <a:buNone/>
                  <a:defRPr/>
                </a:pPr>
                <a:r>
                  <a:rPr lang="en-US" b="1" dirty="0" smtClean="0"/>
                  <a:t>Data-Based</a:t>
                </a:r>
                <a:endParaRPr lang="en-US" b="1" dirty="0"/>
              </a:p>
              <a:p>
                <a:pPr marL="0" lvl="0" indent="0">
                  <a:lnSpc>
                    <a:spcPct val="100000"/>
                  </a:lnSpc>
                  <a:spcBef>
                    <a:spcPts val="0"/>
                  </a:spcBef>
                  <a:spcAft>
                    <a:spcPts val="0"/>
                  </a:spcAft>
                  <a:buClrTx/>
                  <a:buSzTx/>
                  <a:buNone/>
                  <a:defRPr/>
                </a:pPr>
                <a:r>
                  <a:rPr lang="en-US" dirty="0" smtClean="0"/>
                  <a:t>The </a:t>
                </a:r>
                <a:r>
                  <a:rPr lang="en-US" dirty="0"/>
                  <a:t>inclusion of two or more explanatory variables that are highly </a:t>
                </a:r>
                <a:r>
                  <a:rPr lang="en-US" dirty="0" smtClean="0"/>
                  <a:t>correlated</a:t>
                </a:r>
              </a:p>
              <a:p>
                <a:pPr marL="0" lvl="0" indent="0">
                  <a:lnSpc>
                    <a:spcPct val="100000"/>
                  </a:lnSpc>
                  <a:spcBef>
                    <a:spcPts val="0"/>
                  </a:spcBef>
                  <a:spcAft>
                    <a:spcPts val="0"/>
                  </a:spcAft>
                  <a:buClrTx/>
                  <a:buSzTx/>
                  <a:buNone/>
                  <a:defRPr/>
                </a:pPr>
                <a:endParaRPr lang="en-US" dirty="0" smtClean="0"/>
              </a:p>
              <a:p>
                <a:pPr marL="0" lvl="0" indent="0">
                  <a:lnSpc>
                    <a:spcPct val="100000"/>
                  </a:lnSpc>
                  <a:spcBef>
                    <a:spcPts val="0"/>
                  </a:spcBef>
                  <a:spcAft>
                    <a:spcPts val="0"/>
                  </a:spcAft>
                  <a:buClrTx/>
                  <a:buSzTx/>
                  <a:buNone/>
                  <a:defRPr/>
                </a:pPr>
                <a:r>
                  <a:rPr lang="en-US" dirty="0" smtClean="0"/>
                  <a:t>This </a:t>
                </a:r>
                <a:r>
                  <a:rPr lang="en-US" dirty="0"/>
                  <a:t>could be </a:t>
                </a:r>
                <a:r>
                  <a:rPr lang="en-US" dirty="0" smtClean="0"/>
                  <a:t>from</a:t>
                </a:r>
              </a:p>
              <a:p>
                <a:pPr lvl="0">
                  <a:lnSpc>
                    <a:spcPct val="100000"/>
                  </a:lnSpc>
                  <a:spcBef>
                    <a:spcPts val="0"/>
                  </a:spcBef>
                  <a:spcAft>
                    <a:spcPts val="0"/>
                  </a:spcAft>
                  <a:buClrTx/>
                  <a:buSzTx/>
                  <a:buFont typeface="Arial" charset="0"/>
                  <a:buChar char="•"/>
                  <a:defRPr/>
                </a:pPr>
                <a:r>
                  <a:rPr lang="en-US" dirty="0" smtClean="0"/>
                  <a:t> a mistake in the experimental design</a:t>
                </a:r>
              </a:p>
              <a:p>
                <a:pPr marL="0" lvl="0" indent="0">
                  <a:lnSpc>
                    <a:spcPct val="100000"/>
                  </a:lnSpc>
                  <a:spcBef>
                    <a:spcPts val="0"/>
                  </a:spcBef>
                  <a:spcAft>
                    <a:spcPts val="0"/>
                  </a:spcAft>
                  <a:buClrTx/>
                  <a:buSzTx/>
                  <a:buNone/>
                  <a:defRPr/>
                </a:pPr>
                <a:r>
                  <a:rPr lang="en-US" dirty="0" smtClean="0"/>
                  <a:t>(e.g. </a:t>
                </a:r>
                <a14:m>
                  <m:oMath xmlns:m="http://schemas.openxmlformats.org/officeDocument/2006/math">
                    <m:sSub>
                      <m:sSubPr>
                        <m:ctrlPr>
                          <a:rPr lang="en-US" i="1">
                            <a:latin typeface="Cambria Math" charset="0"/>
                          </a:rPr>
                        </m:ctrlPr>
                      </m:sSubPr>
                      <m:e>
                        <m:r>
                          <a:rPr lang="en-US" i="1">
                            <a:latin typeface="Cambria Math" charset="0"/>
                          </a:rPr>
                          <m:t>𝑥</m:t>
                        </m:r>
                      </m:e>
                      <m:sub>
                        <m:r>
                          <a:rPr lang="en-US" b="0" i="1" smtClean="0">
                            <a:latin typeface="Cambria Math" charset="0"/>
                          </a:rPr>
                          <m:t>1</m:t>
                        </m:r>
                      </m:sub>
                    </m:sSub>
                  </m:oMath>
                </a14:m>
                <a:r>
                  <a:rPr lang="en-US" dirty="0" smtClean="0"/>
                  <a:t> is whether subject has down syndrome, </a:t>
                </a:r>
                <a14:m>
                  <m:oMath xmlns:m="http://schemas.openxmlformats.org/officeDocument/2006/math">
                    <m:sSub>
                      <m:sSubPr>
                        <m:ctrlPr>
                          <a:rPr lang="en-US" i="1">
                            <a:latin typeface="Cambria Math" charset="0"/>
                          </a:rPr>
                        </m:ctrlPr>
                      </m:sSubPr>
                      <m:e>
                        <m:r>
                          <a:rPr lang="en-US" i="1">
                            <a:latin typeface="Cambria Math" charset="0"/>
                          </a:rPr>
                          <m:t>𝑥</m:t>
                        </m:r>
                      </m:e>
                      <m:sub>
                        <m:r>
                          <a:rPr lang="en-US" b="0" i="1" smtClean="0">
                            <a:latin typeface="Cambria Math" charset="0"/>
                          </a:rPr>
                          <m:t>2</m:t>
                        </m:r>
                      </m:sub>
                    </m:sSub>
                  </m:oMath>
                </a14:m>
                <a:r>
                  <a:rPr lang="en-US" dirty="0" smtClean="0"/>
                  <a:t> is # of chromosome 21s)</a:t>
                </a:r>
              </a:p>
              <a:p>
                <a:pPr lvl="0">
                  <a:lnSpc>
                    <a:spcPct val="100000"/>
                  </a:lnSpc>
                  <a:spcBef>
                    <a:spcPts val="0"/>
                  </a:spcBef>
                  <a:spcAft>
                    <a:spcPts val="0"/>
                  </a:spcAft>
                  <a:buClrTx/>
                  <a:buSzTx/>
                  <a:buFont typeface="Arial" charset="0"/>
                  <a:buChar char="•"/>
                  <a:defRPr/>
                </a:pPr>
                <a:r>
                  <a:rPr lang="en-US" dirty="0" smtClean="0"/>
                  <a:t> an </a:t>
                </a:r>
                <a:r>
                  <a:rPr lang="en-US" dirty="0"/>
                  <a:t>experiment (or observational study) in which the data cannot </a:t>
                </a:r>
                <a:r>
                  <a:rPr lang="en-US" dirty="0" smtClean="0"/>
                  <a:t>be manipulated </a:t>
                </a:r>
                <a:r>
                  <a:rPr lang="en-US" dirty="0"/>
                  <a:t>to </a:t>
                </a:r>
                <a:r>
                  <a:rPr lang="en-US" dirty="0" smtClean="0"/>
                  <a:t>lower </a:t>
                </a:r>
                <a:r>
                  <a:rPr lang="en-US" dirty="0"/>
                  <a:t>the </a:t>
                </a:r>
                <a:r>
                  <a:rPr lang="en-US" dirty="0" smtClean="0"/>
                  <a:t>correlation</a:t>
                </a:r>
              </a:p>
              <a:p>
                <a:pPr marL="0" lvl="0" indent="0">
                  <a:lnSpc>
                    <a:spcPct val="100000"/>
                  </a:lnSpc>
                  <a:spcBef>
                    <a:spcPts val="0"/>
                  </a:spcBef>
                  <a:spcAft>
                    <a:spcPts val="0"/>
                  </a:spcAft>
                  <a:buClrTx/>
                  <a:buSzTx/>
                  <a:buNone/>
                  <a:defRPr/>
                </a:pPr>
                <a:r>
                  <a:rPr lang="en-US" dirty="0" smtClean="0"/>
                  <a:t>(can you come up with an example?)</a:t>
                </a:r>
                <a:endParaRPr lang="en-US" dirty="0"/>
              </a:p>
              <a:p>
                <a:pPr marL="0" lvl="0" indent="0">
                  <a:lnSpc>
                    <a:spcPct val="100000"/>
                  </a:lnSpc>
                  <a:spcBef>
                    <a:spcPts val="0"/>
                  </a:spcBef>
                  <a:spcAft>
                    <a:spcPts val="0"/>
                  </a:spcAft>
                  <a:buClrTx/>
                  <a:buSzTx/>
                  <a:buNone/>
                  <a:defRPr/>
                </a:pPr>
                <a:r>
                  <a:rPr lang="en-US" dirty="0"/>
                  <a:t/>
                </a:r>
                <a:br>
                  <a:rPr lang="en-US" dirty="0"/>
                </a:br>
                <a:r>
                  <a:rPr lang="en-US" b="1" dirty="0" smtClean="0"/>
                  <a:t>Structural-Based</a:t>
                </a:r>
                <a:endParaRPr lang="en-US" b="1" dirty="0"/>
              </a:p>
              <a:p>
                <a:pPr marL="0" lvl="0" indent="0">
                  <a:lnSpc>
                    <a:spcPct val="100000"/>
                  </a:lnSpc>
                  <a:spcBef>
                    <a:spcPts val="0"/>
                  </a:spcBef>
                  <a:spcAft>
                    <a:spcPts val="0"/>
                  </a:spcAft>
                  <a:buClrTx/>
                  <a:buSzTx/>
                  <a:buNone/>
                  <a:defRPr/>
                </a:pPr>
                <a:r>
                  <a:rPr lang="en-US" dirty="0"/>
                  <a:t>Comes from the inclusion of interaction terms or from </a:t>
                </a:r>
                <a:r>
                  <a:rPr lang="en-US" dirty="0" smtClean="0"/>
                  <a:t>other transformations </a:t>
                </a:r>
              </a:p>
              <a:p>
                <a:pPr marL="0" lvl="0" indent="0">
                  <a:lnSpc>
                    <a:spcPct val="100000"/>
                  </a:lnSpc>
                  <a:spcBef>
                    <a:spcPts val="0"/>
                  </a:spcBef>
                  <a:spcAft>
                    <a:spcPts val="0"/>
                  </a:spcAft>
                  <a:buClrTx/>
                  <a:buSzTx/>
                  <a:buNone/>
                  <a:defRPr/>
                </a:pPr>
                <a:r>
                  <a:rPr lang="en-US" dirty="0" smtClean="0"/>
                  <a:t>(such as polynomial terms)</a:t>
                </a:r>
                <a:endParaRPr lang="en-US" dirty="0"/>
              </a:p>
              <a:p>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822959" y="1845734"/>
                <a:ext cx="8321041" cy="4402666"/>
              </a:xfrm>
              <a:blipFill rotWithShape="0">
                <a:blip r:embed="rId2"/>
                <a:stretch>
                  <a:fillRect l="-1832" t="-83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1458007C-4A25-4B52-A9D8-0BFB32107287}" type="slidenum">
              <a:rPr lang="en-US" smtClean="0"/>
              <a:t>2</a:t>
            </a:fld>
            <a:endParaRPr lang="en-US"/>
          </a:p>
        </p:txBody>
      </p:sp>
    </p:spTree>
    <p:extLst>
      <p:ext uri="{BB962C8B-B14F-4D97-AF65-F5344CB8AC3E}">
        <p14:creationId xmlns:p14="http://schemas.microsoft.com/office/powerpoint/2010/main" val="10683916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015490"/>
            <a:ext cx="3692891" cy="3297767"/>
          </a:xfrm>
        </p:spPr>
      </p:pic>
      <p:sp>
        <p:nvSpPr>
          <p:cNvPr id="4" name="Slide Number Placeholder 3"/>
          <p:cNvSpPr>
            <a:spLocks noGrp="1"/>
          </p:cNvSpPr>
          <p:nvPr>
            <p:ph type="sldNum" sz="quarter" idx="12"/>
          </p:nvPr>
        </p:nvSpPr>
        <p:spPr/>
        <p:txBody>
          <a:bodyPr/>
          <a:lstStyle/>
          <a:p>
            <a:fld id="{1458007C-4A25-4B52-A9D8-0BFB32107287}" type="slidenum">
              <a:rPr lang="en-US" smtClean="0"/>
              <a:t>20</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045" y="1907257"/>
            <a:ext cx="3352800" cy="9779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620" y="116557"/>
            <a:ext cx="2184400" cy="17907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6332" y="3053590"/>
            <a:ext cx="3656280" cy="327101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909" y="1907257"/>
            <a:ext cx="3327400" cy="939800"/>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31503" y="50800"/>
            <a:ext cx="2171700" cy="1778000"/>
          </a:xfrm>
          <a:prstGeom prst="rect">
            <a:avLst/>
          </a:prstGeom>
        </p:spPr>
      </p:pic>
      <p:cxnSp>
        <p:nvCxnSpPr>
          <p:cNvPr id="12" name="Straight Arrow Connector 11"/>
          <p:cNvCxnSpPr/>
          <p:nvPr/>
        </p:nvCxnSpPr>
        <p:spPr>
          <a:xfrm>
            <a:off x="838200" y="5791200"/>
            <a:ext cx="20574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6351963" y="5791200"/>
            <a:ext cx="20574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337675" y="5421868"/>
            <a:ext cx="2486065" cy="369332"/>
          </a:xfrm>
          <a:prstGeom prst="rect">
            <a:avLst/>
          </a:prstGeom>
          <a:noFill/>
        </p:spPr>
        <p:txBody>
          <a:bodyPr wrap="none" rtlCol="0">
            <a:spAutoFit/>
          </a:bodyPr>
          <a:lstStyle/>
          <a:p>
            <a:r>
              <a:rPr lang="en-US" smtClean="0"/>
              <a:t>(Increasing fitted values)</a:t>
            </a:r>
            <a:endParaRPr lang="en-US" dirty="0"/>
          </a:p>
        </p:txBody>
      </p:sp>
      <p:sp>
        <p:nvSpPr>
          <p:cNvPr id="15" name="TextBox 14"/>
          <p:cNvSpPr txBox="1"/>
          <p:nvPr/>
        </p:nvSpPr>
        <p:spPr>
          <a:xfrm>
            <a:off x="838200" y="5356702"/>
            <a:ext cx="2564613" cy="369332"/>
          </a:xfrm>
          <a:prstGeom prst="rect">
            <a:avLst/>
          </a:prstGeom>
          <a:noFill/>
        </p:spPr>
        <p:txBody>
          <a:bodyPr wrap="none" rtlCol="0">
            <a:spAutoFit/>
          </a:bodyPr>
          <a:lstStyle/>
          <a:p>
            <a:r>
              <a:rPr lang="en-US" dirty="0" smtClean="0"/>
              <a:t>(Decreasing fitted values)</a:t>
            </a:r>
            <a:endParaRPr lang="en-US" dirty="0"/>
          </a:p>
        </p:txBody>
      </p:sp>
    </p:spTree>
    <p:extLst>
      <p:ext uri="{BB962C8B-B14F-4D97-AF65-F5344CB8AC3E}">
        <p14:creationId xmlns:p14="http://schemas.microsoft.com/office/powerpoint/2010/main" val="13804169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to Visualization</a:t>
            </a:r>
            <a:r>
              <a:rPr lang="is-IS" dirty="0" smtClean="0"/>
              <a:t>…</a:t>
            </a:r>
            <a:endParaRPr lang="en-US" dirty="0"/>
          </a:p>
        </p:txBody>
      </p:sp>
      <p:sp>
        <p:nvSpPr>
          <p:cNvPr id="3" name="Content Placeholder 2"/>
          <p:cNvSpPr>
            <a:spLocks noGrp="1"/>
          </p:cNvSpPr>
          <p:nvPr>
            <p:ph idx="1"/>
          </p:nvPr>
        </p:nvSpPr>
        <p:spPr/>
        <p:txBody>
          <a:bodyPr/>
          <a:lstStyle/>
          <a:p>
            <a:r>
              <a:rPr lang="en-US" dirty="0" smtClean="0"/>
              <a:t>In-class experiment with code:</a:t>
            </a:r>
          </a:p>
          <a:p>
            <a:r>
              <a:rPr lang="en-US" dirty="0" smtClean="0">
                <a:solidFill>
                  <a:srgbClr val="FF0000"/>
                </a:solidFill>
              </a:rPr>
              <a:t>12a_regressionInvestigation.R</a:t>
            </a:r>
          </a:p>
        </p:txBody>
      </p:sp>
      <p:sp>
        <p:nvSpPr>
          <p:cNvPr id="4" name="Slide Number Placeholder 3"/>
          <p:cNvSpPr>
            <a:spLocks noGrp="1"/>
          </p:cNvSpPr>
          <p:nvPr>
            <p:ph type="sldNum" sz="quarter" idx="12"/>
          </p:nvPr>
        </p:nvSpPr>
        <p:spPr/>
        <p:txBody>
          <a:bodyPr/>
          <a:lstStyle/>
          <a:p>
            <a:fld id="{1458007C-4A25-4B52-A9D8-0BFB32107287}" type="slidenum">
              <a:rPr lang="en-US" smtClean="0"/>
              <a:t>21</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8196" y="1845734"/>
            <a:ext cx="4253706" cy="3945466"/>
          </a:xfrm>
          <a:prstGeom prst="rect">
            <a:avLst/>
          </a:prstGeom>
        </p:spPr>
      </p:pic>
    </p:spTree>
    <p:extLst>
      <p:ext uri="{BB962C8B-B14F-4D97-AF65-F5344CB8AC3E}">
        <p14:creationId xmlns:p14="http://schemas.microsoft.com/office/powerpoint/2010/main" val="15952182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Multicollinearity &amp; Predictions</a:t>
            </a:r>
            <a:endParaRPr lang="en-US" dirty="0"/>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1458007C-4A25-4B52-A9D8-0BFB32107287}" type="slidenum">
              <a:rPr lang="en-US" smtClean="0"/>
              <a:t>22</a:t>
            </a:fld>
            <a:endParaRPr lang="en-US"/>
          </a:p>
        </p:txBody>
      </p:sp>
    </p:spTree>
    <p:extLst>
      <p:ext uri="{BB962C8B-B14F-4D97-AF65-F5344CB8AC3E}">
        <p14:creationId xmlns:p14="http://schemas.microsoft.com/office/powerpoint/2010/main" val="10268234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to Decomposing the Prediction Accuracy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1" y="1845734"/>
                <a:ext cx="8610600" cy="4478866"/>
              </a:xfrm>
            </p:spPr>
            <p:txBody>
              <a:bodyPr>
                <a:noAutofit/>
              </a:bodyPr>
              <a:lstStyle/>
              <a:p>
                <a:pPr>
                  <a:buFont typeface="Arial" charset="0"/>
                  <a:buChar char="•"/>
                </a:pPr>
                <a:r>
                  <a:rPr lang="en-US" dirty="0" smtClean="0"/>
                  <a:t>The true relationship between </a:t>
                </a:r>
                <a14:m>
                  <m:oMath xmlns:m="http://schemas.openxmlformats.org/officeDocument/2006/math">
                    <m:r>
                      <a:rPr lang="en-US" i="1">
                        <a:latin typeface="Cambria Math" charset="0"/>
                        <a:ea typeface="Cambria Math" charset="0"/>
                        <a:cs typeface="Cambria Math" charset="0"/>
                      </a:rPr>
                      <m:t>𝑌</m:t>
                    </m:r>
                  </m:oMath>
                </a14:m>
                <a:r>
                  <a:rPr lang="en-US" dirty="0" smtClean="0"/>
                  <a:t> and </a:t>
                </a:r>
                <a14:m>
                  <m:oMath xmlns:m="http://schemas.openxmlformats.org/officeDocument/2006/math">
                    <m:r>
                      <a:rPr lang="en-US" i="1">
                        <a:latin typeface="Cambria Math" charset="0"/>
                        <a:ea typeface="Cambria Math" charset="0"/>
                        <a:cs typeface="Cambria Math" charset="0"/>
                      </a:rPr>
                      <m:t>𝑋</m:t>
                    </m:r>
                  </m:oMath>
                </a14:m>
                <a:r>
                  <a:rPr lang="en-US" dirty="0" smtClean="0"/>
                  <a:t> is:</a:t>
                </a:r>
              </a:p>
              <a:p>
                <a:pPr marL="0" indent="0">
                  <a:buNone/>
                </a:pPr>
                <a14:m>
                  <m:oMathPara xmlns:m="http://schemas.openxmlformats.org/officeDocument/2006/math">
                    <m:oMathParaPr>
                      <m:jc m:val="centerGroup"/>
                    </m:oMathParaPr>
                    <m:oMath xmlns:m="http://schemas.openxmlformats.org/officeDocument/2006/math">
                      <m:r>
                        <a:rPr lang="en-US" i="1">
                          <a:latin typeface="Cambria Math" charset="0"/>
                          <a:ea typeface="Cambria Math" charset="0"/>
                          <a:cs typeface="Cambria Math" charset="0"/>
                        </a:rPr>
                        <m:t>𝑌</m:t>
                      </m:r>
                      <m:r>
                        <a:rPr lang="en-US" b="0" i="0" smtClean="0">
                          <a:latin typeface="Cambria Math" charset="0"/>
                          <a:ea typeface="Cambria Math" charset="0"/>
                          <a:cs typeface="Cambria Math" charset="0"/>
                        </a:rPr>
                        <m:t>=</m:t>
                      </m:r>
                      <m:r>
                        <a:rPr lang="en-US" i="1">
                          <a:latin typeface="Cambria Math" charset="0"/>
                          <a:ea typeface="Cambria Math" charset="0"/>
                          <a:cs typeface="Cambria Math" charset="0"/>
                        </a:rPr>
                        <m:t>𝜇</m:t>
                      </m:r>
                      <m:d>
                        <m:dPr>
                          <m:begChr m:val="{"/>
                          <m:endChr m:val="}"/>
                          <m:ctrlPr>
                            <a:rPr lang="en-US" i="1">
                              <a:latin typeface="Cambria Math" charset="0"/>
                              <a:ea typeface="Cambria Math" charset="0"/>
                              <a:cs typeface="Cambria Math" charset="0"/>
                            </a:rPr>
                          </m:ctrlPr>
                        </m:dPr>
                        <m:e>
                          <m:r>
                            <a:rPr lang="en-US" i="1">
                              <a:latin typeface="Cambria Math" charset="0"/>
                              <a:ea typeface="Cambria Math" charset="0"/>
                              <a:cs typeface="Cambria Math" charset="0"/>
                            </a:rPr>
                            <m:t>𝑌</m:t>
                          </m:r>
                        </m:e>
                        <m:e>
                          <m:r>
                            <a:rPr lang="en-US" i="1">
                              <a:latin typeface="Cambria Math" charset="0"/>
                              <a:ea typeface="Cambria Math" charset="0"/>
                              <a:cs typeface="Cambria Math" charset="0"/>
                            </a:rPr>
                            <m:t>𝑋</m:t>
                          </m:r>
                        </m:e>
                      </m:d>
                      <m:r>
                        <a:rPr lang="en-US" b="0" i="0" smtClean="0">
                          <a:latin typeface="Cambria Math" charset="0"/>
                          <a:ea typeface="Cambria Math" charset="0"/>
                          <a:cs typeface="Cambria Math" charset="0"/>
                        </a:rPr>
                        <m:t>+</m:t>
                      </m:r>
                      <m:r>
                        <a:rPr lang="en-US" i="1">
                          <a:latin typeface="Cambria Math" charset="0"/>
                          <a:ea typeface="Cambria Math" charset="0"/>
                          <a:cs typeface="Cambria Math" charset="0"/>
                        </a:rPr>
                        <m:t>𝜀</m:t>
                      </m:r>
                    </m:oMath>
                  </m:oMathPara>
                </a14:m>
                <a:endParaRPr lang="en-US" dirty="0" smtClean="0"/>
              </a:p>
              <a:p>
                <a:pPr marL="0" indent="0">
                  <a:buNone/>
                </a:pPr>
                <a:r>
                  <a:rPr lang="en-US" dirty="0" smtClean="0"/>
                  <a:t>We want to predict a new </a:t>
                </a:r>
                <a14:m>
                  <m:oMath xmlns:m="http://schemas.openxmlformats.org/officeDocument/2006/math">
                    <m:r>
                      <a:rPr lang="en-US" i="1">
                        <a:latin typeface="Cambria Math" charset="0"/>
                        <a:ea typeface="Cambria Math" charset="0"/>
                        <a:cs typeface="Cambria Math" charset="0"/>
                      </a:rPr>
                      <m:t>𝑌</m:t>
                    </m:r>
                  </m:oMath>
                </a14:m>
                <a:r>
                  <a:rPr lang="en-US" dirty="0" smtClean="0"/>
                  <a:t> with our linear model </a:t>
                </a:r>
                <a14:m>
                  <m:oMath xmlns:m="http://schemas.openxmlformats.org/officeDocument/2006/math">
                    <m:d>
                      <m:dPr>
                        <m:ctrlPr>
                          <a:rPr lang="en-US" i="1">
                            <a:latin typeface="Cambria Math" charset="0"/>
                            <a:ea typeface="Cambria Math" charset="0"/>
                            <a:cs typeface="Cambria Math" charset="0"/>
                          </a:rPr>
                        </m:ctrlPr>
                      </m:dPr>
                      <m:e>
                        <m:acc>
                          <m:accPr>
                            <m:chr m:val="̂"/>
                            <m:ctrlPr>
                              <a:rPr lang="en-US" i="1">
                                <a:latin typeface="Cambria Math" charset="0"/>
                                <a:ea typeface="Cambria Math" charset="0"/>
                                <a:cs typeface="Cambria Math" charset="0"/>
                              </a:rPr>
                            </m:ctrlPr>
                          </m:accPr>
                          <m:e>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0</m:t>
                                </m:r>
                              </m:sub>
                            </m:sSub>
                          </m:e>
                        </m:acc>
                        <m:r>
                          <a:rPr lang="en-US" i="1">
                            <a:latin typeface="Cambria Math" charset="0"/>
                            <a:ea typeface="Cambria Math" charset="0"/>
                            <a:cs typeface="Cambria Math" charset="0"/>
                          </a:rPr>
                          <m:t>+</m:t>
                        </m:r>
                        <m:nary>
                          <m:naryPr>
                            <m:chr m:val="∑"/>
                            <m:ctrlPr>
                              <a:rPr lang="is-IS" i="1">
                                <a:latin typeface="Cambria Math" charset="0"/>
                                <a:ea typeface="Cambria Math" charset="0"/>
                                <a:cs typeface="Cambria Math" charset="0"/>
                              </a:rPr>
                            </m:ctrlPr>
                          </m:naryPr>
                          <m:sub>
                            <m:r>
                              <m:rPr>
                                <m:brk m:alnAt="23"/>
                              </m:rPr>
                              <a:rPr lang="en-US" i="1">
                                <a:latin typeface="Cambria Math" charset="0"/>
                                <a:ea typeface="Cambria Math" charset="0"/>
                                <a:cs typeface="Cambria Math" charset="0"/>
                              </a:rPr>
                              <m:t>𝑗</m:t>
                            </m:r>
                            <m:r>
                              <a:rPr lang="en-US" i="1">
                                <a:latin typeface="Cambria Math" charset="0"/>
                                <a:ea typeface="Cambria Math" charset="0"/>
                                <a:cs typeface="Cambria Math" charset="0"/>
                              </a:rPr>
                              <m:t>=1</m:t>
                            </m:r>
                          </m:sub>
                          <m:sup>
                            <m:r>
                              <a:rPr lang="en-US" i="1">
                                <a:latin typeface="Cambria Math" charset="0"/>
                                <a:ea typeface="Cambria Math" charset="0"/>
                                <a:cs typeface="Cambria Math" charset="0"/>
                              </a:rPr>
                              <m:t>𝑝</m:t>
                            </m:r>
                          </m:sup>
                          <m:e>
                            <m:acc>
                              <m:accPr>
                                <m:chr m:val="̂"/>
                                <m:ctrlPr>
                                  <a:rPr lang="en-US" i="1">
                                    <a:latin typeface="Cambria Math" charset="0"/>
                                    <a:ea typeface="Cambria Math" charset="0"/>
                                    <a:cs typeface="Cambria Math" charset="0"/>
                                  </a:rPr>
                                </m:ctrlPr>
                              </m:accPr>
                              <m:e>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𝑗</m:t>
                                    </m:r>
                                  </m:sub>
                                </m:sSub>
                              </m:e>
                            </m:acc>
                            <m:sSub>
                              <m:sSubPr>
                                <m:ctrlPr>
                                  <a:rPr lang="en-US" i="1">
                                    <a:latin typeface="Cambria Math" charset="0"/>
                                  </a:rPr>
                                </m:ctrlPr>
                              </m:sSubPr>
                              <m:e>
                                <m:r>
                                  <a:rPr lang="en-US" i="1">
                                    <a:latin typeface="Cambria Math" charset="0"/>
                                  </a:rPr>
                                  <m:t>𝑥</m:t>
                                </m:r>
                              </m:e>
                              <m:sub>
                                <m:r>
                                  <a:rPr lang="en-US" i="1">
                                    <a:latin typeface="Cambria Math" charset="0"/>
                                  </a:rPr>
                                  <m:t>𝑗</m:t>
                                </m:r>
                              </m:sub>
                            </m:sSub>
                          </m:e>
                        </m:nary>
                      </m:e>
                    </m:d>
                  </m:oMath>
                </a14:m>
                <a:endParaRPr lang="en-US" dirty="0" smtClean="0"/>
              </a:p>
              <a:p>
                <a:pPr marL="0" indent="0">
                  <a:buNone/>
                </a:pPr>
                <a:r>
                  <a:rPr lang="en-US" dirty="0" smtClean="0"/>
                  <a:t>Smaller values of </a:t>
                </a:r>
                <a14:m>
                  <m:oMath xmlns:m="http://schemas.openxmlformats.org/officeDocument/2006/math">
                    <m:r>
                      <a:rPr lang="en-US" i="1">
                        <a:latin typeface="Cambria Math" charset="0"/>
                        <a:ea typeface="Cambria Math" charset="0"/>
                        <a:cs typeface="Cambria Math" charset="0"/>
                      </a:rPr>
                      <m:t>𝑌</m:t>
                    </m:r>
                    <m:r>
                      <a:rPr lang="en-US" i="1">
                        <a:latin typeface="Cambria Math" charset="0"/>
                        <a:ea typeface="Cambria Math" charset="0"/>
                        <a:cs typeface="Cambria Math" charset="0"/>
                      </a:rPr>
                      <m:t>−</m:t>
                    </m:r>
                    <m:d>
                      <m:dPr>
                        <m:ctrlPr>
                          <a:rPr lang="en-US" i="1">
                            <a:latin typeface="Cambria Math" charset="0"/>
                            <a:ea typeface="Cambria Math" charset="0"/>
                            <a:cs typeface="Cambria Math" charset="0"/>
                          </a:rPr>
                        </m:ctrlPr>
                      </m:dPr>
                      <m:e>
                        <m:acc>
                          <m:accPr>
                            <m:chr m:val="̂"/>
                            <m:ctrlPr>
                              <a:rPr lang="en-US" i="1">
                                <a:latin typeface="Cambria Math" charset="0"/>
                                <a:ea typeface="Cambria Math" charset="0"/>
                                <a:cs typeface="Cambria Math" charset="0"/>
                              </a:rPr>
                            </m:ctrlPr>
                          </m:accPr>
                          <m:e>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0</m:t>
                                </m:r>
                              </m:sub>
                            </m:sSub>
                          </m:e>
                        </m:acc>
                        <m:r>
                          <a:rPr lang="en-US" i="1">
                            <a:latin typeface="Cambria Math" charset="0"/>
                            <a:ea typeface="Cambria Math" charset="0"/>
                            <a:cs typeface="Cambria Math" charset="0"/>
                          </a:rPr>
                          <m:t>+</m:t>
                        </m:r>
                        <m:nary>
                          <m:naryPr>
                            <m:chr m:val="∑"/>
                            <m:ctrlPr>
                              <a:rPr lang="is-IS" i="1">
                                <a:latin typeface="Cambria Math" charset="0"/>
                                <a:ea typeface="Cambria Math" charset="0"/>
                                <a:cs typeface="Cambria Math" charset="0"/>
                              </a:rPr>
                            </m:ctrlPr>
                          </m:naryPr>
                          <m:sub>
                            <m:r>
                              <m:rPr>
                                <m:brk m:alnAt="23"/>
                              </m:rPr>
                              <a:rPr lang="en-US" i="1">
                                <a:latin typeface="Cambria Math" charset="0"/>
                                <a:ea typeface="Cambria Math" charset="0"/>
                                <a:cs typeface="Cambria Math" charset="0"/>
                              </a:rPr>
                              <m:t>𝑗</m:t>
                            </m:r>
                            <m:r>
                              <a:rPr lang="en-US" i="1">
                                <a:latin typeface="Cambria Math" charset="0"/>
                                <a:ea typeface="Cambria Math" charset="0"/>
                                <a:cs typeface="Cambria Math" charset="0"/>
                              </a:rPr>
                              <m:t>=1</m:t>
                            </m:r>
                          </m:sub>
                          <m:sup>
                            <m:r>
                              <a:rPr lang="en-US" i="1">
                                <a:latin typeface="Cambria Math" charset="0"/>
                                <a:ea typeface="Cambria Math" charset="0"/>
                                <a:cs typeface="Cambria Math" charset="0"/>
                              </a:rPr>
                              <m:t>𝑝</m:t>
                            </m:r>
                          </m:sup>
                          <m:e>
                            <m:acc>
                              <m:accPr>
                                <m:chr m:val="̂"/>
                                <m:ctrlPr>
                                  <a:rPr lang="en-US" i="1">
                                    <a:latin typeface="Cambria Math" charset="0"/>
                                    <a:ea typeface="Cambria Math" charset="0"/>
                                    <a:cs typeface="Cambria Math" charset="0"/>
                                  </a:rPr>
                                </m:ctrlPr>
                              </m:accPr>
                              <m:e>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𝑗</m:t>
                                    </m:r>
                                  </m:sub>
                                </m:sSub>
                              </m:e>
                            </m:acc>
                            <m:sSub>
                              <m:sSubPr>
                                <m:ctrlPr>
                                  <a:rPr lang="en-US" i="1">
                                    <a:latin typeface="Cambria Math" charset="0"/>
                                  </a:rPr>
                                </m:ctrlPr>
                              </m:sSubPr>
                              <m:e>
                                <m:r>
                                  <a:rPr lang="en-US" i="1">
                                    <a:latin typeface="Cambria Math" charset="0"/>
                                  </a:rPr>
                                  <m:t>𝑥</m:t>
                                </m:r>
                              </m:e>
                              <m:sub>
                                <m:r>
                                  <a:rPr lang="en-US" i="1">
                                    <a:latin typeface="Cambria Math" charset="0"/>
                                  </a:rPr>
                                  <m:t>𝑗</m:t>
                                </m:r>
                              </m:sub>
                            </m:sSub>
                          </m:e>
                        </m:nary>
                      </m:e>
                    </m:d>
                  </m:oMath>
                </a14:m>
                <a:r>
                  <a:rPr lang="en-US" dirty="0" smtClean="0"/>
                  <a:t> indicate we did a better job. This can be decomposed as:</a:t>
                </a:r>
              </a:p>
              <a:p>
                <a:pPr marL="0" lvl="1" indent="0">
                  <a:spcBef>
                    <a:spcPts val="1200"/>
                  </a:spcBef>
                  <a:spcAft>
                    <a:spcPts val="200"/>
                  </a:spcAft>
                  <a:buSzPct val="100000"/>
                  <a:buNone/>
                </a:pPr>
                <a:r>
                  <a:rPr lang="en-US" sz="2000" dirty="0"/>
                  <a:t> </a:t>
                </a:r>
                <a14:m>
                  <m:oMath xmlns:m="http://schemas.openxmlformats.org/officeDocument/2006/math">
                    <m:r>
                      <a:rPr lang="en-US" sz="2000" i="1">
                        <a:latin typeface="Cambria Math" charset="0"/>
                        <a:ea typeface="Cambria Math" charset="0"/>
                        <a:cs typeface="Cambria Math" charset="0"/>
                      </a:rPr>
                      <m:t>𝑌</m:t>
                    </m:r>
                    <m:r>
                      <a:rPr lang="en-US" sz="2000" i="1">
                        <a:latin typeface="Cambria Math" charset="0"/>
                        <a:ea typeface="Cambria Math" charset="0"/>
                        <a:cs typeface="Cambria Math" charset="0"/>
                      </a:rPr>
                      <m:t>−</m:t>
                    </m:r>
                    <m:d>
                      <m:dPr>
                        <m:ctrlPr>
                          <a:rPr lang="en-US" sz="2000" i="1">
                            <a:latin typeface="Cambria Math" charset="0"/>
                            <a:ea typeface="Cambria Math" charset="0"/>
                            <a:cs typeface="Cambria Math" charset="0"/>
                          </a:rPr>
                        </m:ctrlPr>
                      </m:dPr>
                      <m:e>
                        <m:acc>
                          <m:accPr>
                            <m:chr m:val="̂"/>
                            <m:ctrlPr>
                              <a:rPr lang="en-US" sz="2000" i="1">
                                <a:latin typeface="Cambria Math" charset="0"/>
                                <a:ea typeface="Cambria Math" charset="0"/>
                                <a:cs typeface="Cambria Math" charset="0"/>
                              </a:rPr>
                            </m:ctrlPr>
                          </m:accPr>
                          <m:e>
                            <m:sSub>
                              <m:sSubPr>
                                <m:ctrlPr>
                                  <a:rPr lang="en-US" sz="2000" i="1">
                                    <a:latin typeface="Cambria Math" charset="0"/>
                                    <a:ea typeface="Cambria Math" charset="0"/>
                                    <a:cs typeface="Cambria Math" charset="0"/>
                                  </a:rPr>
                                </m:ctrlPr>
                              </m:sSubPr>
                              <m:e>
                                <m:r>
                                  <a:rPr lang="en-US" sz="2000" i="1">
                                    <a:latin typeface="Cambria Math" charset="0"/>
                                    <a:ea typeface="Cambria Math" charset="0"/>
                                    <a:cs typeface="Cambria Math" charset="0"/>
                                  </a:rPr>
                                  <m:t>𝛽</m:t>
                                </m:r>
                              </m:e>
                              <m:sub>
                                <m:r>
                                  <a:rPr lang="en-US" sz="2000" i="1">
                                    <a:latin typeface="Cambria Math" charset="0"/>
                                    <a:ea typeface="Cambria Math" charset="0"/>
                                    <a:cs typeface="Cambria Math" charset="0"/>
                                  </a:rPr>
                                  <m:t>0</m:t>
                                </m:r>
                              </m:sub>
                            </m:sSub>
                          </m:e>
                        </m:acc>
                        <m:r>
                          <a:rPr lang="en-US" sz="2000" i="1">
                            <a:latin typeface="Cambria Math" charset="0"/>
                            <a:ea typeface="Cambria Math" charset="0"/>
                            <a:cs typeface="Cambria Math" charset="0"/>
                          </a:rPr>
                          <m:t>+</m:t>
                        </m:r>
                        <m:nary>
                          <m:naryPr>
                            <m:chr m:val="∑"/>
                            <m:ctrlPr>
                              <a:rPr lang="is-IS" sz="2000" i="1">
                                <a:latin typeface="Cambria Math" charset="0"/>
                                <a:ea typeface="Cambria Math" charset="0"/>
                                <a:cs typeface="Cambria Math" charset="0"/>
                              </a:rPr>
                            </m:ctrlPr>
                          </m:naryPr>
                          <m:sub>
                            <m:r>
                              <m:rPr>
                                <m:brk m:alnAt="23"/>
                              </m:rPr>
                              <a:rPr lang="en-US" sz="2000" i="1">
                                <a:latin typeface="Cambria Math" charset="0"/>
                                <a:ea typeface="Cambria Math" charset="0"/>
                                <a:cs typeface="Cambria Math" charset="0"/>
                              </a:rPr>
                              <m:t>𝑗</m:t>
                            </m:r>
                            <m:r>
                              <a:rPr lang="en-US" sz="2000" i="1">
                                <a:latin typeface="Cambria Math" charset="0"/>
                                <a:ea typeface="Cambria Math" charset="0"/>
                                <a:cs typeface="Cambria Math" charset="0"/>
                              </a:rPr>
                              <m:t>=1</m:t>
                            </m:r>
                          </m:sub>
                          <m:sup>
                            <m:r>
                              <a:rPr lang="en-US" sz="2000" i="1">
                                <a:latin typeface="Cambria Math" charset="0"/>
                                <a:ea typeface="Cambria Math" charset="0"/>
                                <a:cs typeface="Cambria Math" charset="0"/>
                              </a:rPr>
                              <m:t>𝑝</m:t>
                            </m:r>
                          </m:sup>
                          <m:e>
                            <m:acc>
                              <m:accPr>
                                <m:chr m:val="̂"/>
                                <m:ctrlPr>
                                  <a:rPr lang="en-US" sz="2000" i="1">
                                    <a:latin typeface="Cambria Math" charset="0"/>
                                    <a:ea typeface="Cambria Math" charset="0"/>
                                    <a:cs typeface="Cambria Math" charset="0"/>
                                  </a:rPr>
                                </m:ctrlPr>
                              </m:accPr>
                              <m:e>
                                <m:sSub>
                                  <m:sSubPr>
                                    <m:ctrlPr>
                                      <a:rPr lang="en-US" sz="2000" i="1">
                                        <a:latin typeface="Cambria Math" charset="0"/>
                                        <a:ea typeface="Cambria Math" charset="0"/>
                                        <a:cs typeface="Cambria Math" charset="0"/>
                                      </a:rPr>
                                    </m:ctrlPr>
                                  </m:sSubPr>
                                  <m:e>
                                    <m:r>
                                      <a:rPr lang="en-US" sz="2000" i="1">
                                        <a:latin typeface="Cambria Math" charset="0"/>
                                        <a:ea typeface="Cambria Math" charset="0"/>
                                        <a:cs typeface="Cambria Math" charset="0"/>
                                      </a:rPr>
                                      <m:t>𝛽</m:t>
                                    </m:r>
                                  </m:e>
                                  <m:sub>
                                    <m:r>
                                      <a:rPr lang="en-US" sz="2000" i="1">
                                        <a:latin typeface="Cambria Math" charset="0"/>
                                        <a:ea typeface="Cambria Math" charset="0"/>
                                        <a:cs typeface="Cambria Math" charset="0"/>
                                      </a:rPr>
                                      <m:t>𝑗</m:t>
                                    </m:r>
                                  </m:sub>
                                </m:sSub>
                              </m:e>
                            </m:acc>
                            <m:sSub>
                              <m:sSubPr>
                                <m:ctrlPr>
                                  <a:rPr lang="en-US" sz="2000" i="1">
                                    <a:latin typeface="Cambria Math" charset="0"/>
                                  </a:rPr>
                                </m:ctrlPr>
                              </m:sSubPr>
                              <m:e>
                                <m:r>
                                  <a:rPr lang="en-US" sz="2000" i="1">
                                    <a:latin typeface="Cambria Math" charset="0"/>
                                  </a:rPr>
                                  <m:t>𝑥</m:t>
                                </m:r>
                              </m:e>
                              <m:sub>
                                <m:r>
                                  <a:rPr lang="en-US" sz="2000" i="1">
                                    <a:latin typeface="Cambria Math" charset="0"/>
                                  </a:rPr>
                                  <m:t>𝑗</m:t>
                                </m:r>
                              </m:sub>
                            </m:sSub>
                          </m:e>
                        </m:nary>
                      </m:e>
                    </m:d>
                    <m:r>
                      <a:rPr lang="en-US" sz="2000" i="1">
                        <a:latin typeface="Cambria Math" charset="0"/>
                      </a:rPr>
                      <m:t>=</m:t>
                    </m:r>
                  </m:oMath>
                </a14:m>
                <a:r>
                  <a:rPr lang="en-US" sz="2000" dirty="0"/>
                  <a:t> Approximation error + Estimation error + Irreducible </a:t>
                </a:r>
                <a:r>
                  <a:rPr lang="en-US" sz="2000" dirty="0" smtClean="0"/>
                  <a:t>Error, where:</a:t>
                </a:r>
              </a:p>
              <a:p>
                <a:pPr lvl="1">
                  <a:buFont typeface="Arial" charset="0"/>
                  <a:buChar char="•"/>
                </a:pPr>
                <a:r>
                  <a:rPr lang="en-US" sz="2000" dirty="0" smtClean="0"/>
                  <a:t>Approximation error: </a:t>
                </a:r>
                <a14:m>
                  <m:oMath xmlns:m="http://schemas.openxmlformats.org/officeDocument/2006/math">
                    <m:r>
                      <a:rPr lang="en-US" sz="2000" i="1">
                        <a:latin typeface="Cambria Math" charset="0"/>
                        <a:ea typeface="Cambria Math" charset="0"/>
                        <a:cs typeface="Cambria Math" charset="0"/>
                      </a:rPr>
                      <m:t>𝜇</m:t>
                    </m:r>
                    <m:d>
                      <m:dPr>
                        <m:begChr m:val="{"/>
                        <m:endChr m:val="}"/>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𝑌</m:t>
                        </m:r>
                      </m:e>
                      <m:e>
                        <m:r>
                          <a:rPr lang="en-US" sz="2000" i="1">
                            <a:latin typeface="Cambria Math" charset="0"/>
                            <a:ea typeface="Cambria Math" charset="0"/>
                            <a:cs typeface="Cambria Math" charset="0"/>
                          </a:rPr>
                          <m:t>𝑋</m:t>
                        </m:r>
                      </m:e>
                    </m:d>
                    <m:r>
                      <a:rPr lang="en-US" sz="2000" b="0" i="1" smtClean="0">
                        <a:latin typeface="Cambria Math" charset="0"/>
                        <a:ea typeface="Cambria Math" charset="0"/>
                        <a:cs typeface="Cambria Math" charset="0"/>
                      </a:rPr>
                      <m:t>−</m:t>
                    </m:r>
                    <m:d>
                      <m:dPr>
                        <m:ctrlPr>
                          <a:rPr lang="en-US" sz="2000" b="0" i="1" smtClean="0">
                            <a:latin typeface="Cambria Math" charset="0"/>
                            <a:ea typeface="Cambria Math" charset="0"/>
                            <a:cs typeface="Cambria Math" charset="0"/>
                          </a:rPr>
                        </m:ctrlPr>
                      </m:dPr>
                      <m:e>
                        <m:sSub>
                          <m:sSubPr>
                            <m:ctrlPr>
                              <a:rPr lang="en-US" sz="2000" i="1">
                                <a:latin typeface="Cambria Math" charset="0"/>
                                <a:ea typeface="Cambria Math" charset="0"/>
                                <a:cs typeface="Cambria Math" charset="0"/>
                              </a:rPr>
                            </m:ctrlPr>
                          </m:sSubPr>
                          <m:e>
                            <m:r>
                              <a:rPr lang="en-US" sz="2000" i="1">
                                <a:latin typeface="Cambria Math" charset="0"/>
                                <a:ea typeface="Cambria Math" charset="0"/>
                                <a:cs typeface="Cambria Math" charset="0"/>
                              </a:rPr>
                              <m:t>𝛽</m:t>
                            </m:r>
                          </m:e>
                          <m:sub>
                            <m:r>
                              <a:rPr lang="en-US" sz="2000" i="1">
                                <a:latin typeface="Cambria Math" charset="0"/>
                                <a:ea typeface="Cambria Math" charset="0"/>
                                <a:cs typeface="Cambria Math" charset="0"/>
                              </a:rPr>
                              <m:t>0</m:t>
                            </m:r>
                          </m:sub>
                        </m:sSub>
                        <m:r>
                          <a:rPr lang="en-US" sz="2000">
                            <a:latin typeface="Cambria Math" charset="0"/>
                            <a:ea typeface="Cambria Math" charset="0"/>
                            <a:cs typeface="Cambria Math" charset="0"/>
                          </a:rPr>
                          <m:t>+</m:t>
                        </m:r>
                        <m:nary>
                          <m:naryPr>
                            <m:chr m:val="∑"/>
                            <m:ctrlPr>
                              <a:rPr lang="is-IS" sz="2000" i="1">
                                <a:latin typeface="Cambria Math" charset="0"/>
                                <a:ea typeface="Cambria Math" charset="0"/>
                                <a:cs typeface="Cambria Math" charset="0"/>
                              </a:rPr>
                            </m:ctrlPr>
                          </m:naryPr>
                          <m:sub>
                            <m:r>
                              <m:rPr>
                                <m:brk m:alnAt="23"/>
                              </m:rPr>
                              <a:rPr lang="en-US" sz="2000" i="1">
                                <a:latin typeface="Cambria Math" charset="0"/>
                                <a:ea typeface="Cambria Math" charset="0"/>
                                <a:cs typeface="Cambria Math" charset="0"/>
                              </a:rPr>
                              <m:t>𝑗</m:t>
                            </m:r>
                            <m:r>
                              <a:rPr lang="en-US" sz="2000" i="1">
                                <a:latin typeface="Cambria Math" charset="0"/>
                                <a:ea typeface="Cambria Math" charset="0"/>
                                <a:cs typeface="Cambria Math" charset="0"/>
                              </a:rPr>
                              <m:t>=1</m:t>
                            </m:r>
                          </m:sub>
                          <m:sup>
                            <m:r>
                              <a:rPr lang="en-US" sz="2000" i="1">
                                <a:latin typeface="Cambria Math" charset="0"/>
                                <a:ea typeface="Cambria Math" charset="0"/>
                                <a:cs typeface="Cambria Math" charset="0"/>
                              </a:rPr>
                              <m:t>𝑝</m:t>
                            </m:r>
                          </m:sup>
                          <m:e>
                            <m:sSub>
                              <m:sSubPr>
                                <m:ctrlPr>
                                  <a:rPr lang="en-US" sz="2000" i="1">
                                    <a:latin typeface="Cambria Math" charset="0"/>
                                    <a:ea typeface="Cambria Math" charset="0"/>
                                    <a:cs typeface="Cambria Math" charset="0"/>
                                  </a:rPr>
                                </m:ctrlPr>
                              </m:sSubPr>
                              <m:e>
                                <m:r>
                                  <a:rPr lang="en-US" sz="2000" i="1">
                                    <a:latin typeface="Cambria Math" charset="0"/>
                                    <a:ea typeface="Cambria Math" charset="0"/>
                                    <a:cs typeface="Cambria Math" charset="0"/>
                                  </a:rPr>
                                  <m:t>𝛽</m:t>
                                </m:r>
                              </m:e>
                              <m:sub>
                                <m:r>
                                  <a:rPr lang="en-US" sz="2000" i="1">
                                    <a:latin typeface="Cambria Math" charset="0"/>
                                    <a:ea typeface="Cambria Math" charset="0"/>
                                    <a:cs typeface="Cambria Math" charset="0"/>
                                  </a:rPr>
                                  <m:t>𝑗</m:t>
                                </m:r>
                              </m:sub>
                            </m:sSub>
                            <m:sSub>
                              <m:sSubPr>
                                <m:ctrlPr>
                                  <a:rPr lang="en-US" sz="2000" i="1">
                                    <a:latin typeface="Cambria Math" charset="0"/>
                                  </a:rPr>
                                </m:ctrlPr>
                              </m:sSubPr>
                              <m:e>
                                <m:r>
                                  <a:rPr lang="en-US" sz="2000" i="1">
                                    <a:latin typeface="Cambria Math" charset="0"/>
                                  </a:rPr>
                                  <m:t>𝑥</m:t>
                                </m:r>
                              </m:e>
                              <m:sub>
                                <m:r>
                                  <a:rPr lang="en-US" sz="2000" i="1">
                                    <a:latin typeface="Cambria Math" charset="0"/>
                                  </a:rPr>
                                  <m:t>𝑗</m:t>
                                </m:r>
                              </m:sub>
                            </m:sSub>
                          </m:e>
                        </m:nary>
                      </m:e>
                    </m:d>
                  </m:oMath>
                </a14:m>
                <a:endParaRPr lang="en-US" sz="2000" b="0" dirty="0" smtClean="0"/>
              </a:p>
              <a:p>
                <a:pPr lvl="1">
                  <a:buFont typeface="Arial" charset="0"/>
                  <a:buChar char="•"/>
                </a:pPr>
                <a:r>
                  <a:rPr lang="en-US" sz="2000" dirty="0" smtClean="0"/>
                  <a:t>Estimation error: </a:t>
                </a:r>
                <a14:m>
                  <m:oMath xmlns:m="http://schemas.openxmlformats.org/officeDocument/2006/math">
                    <m:r>
                      <a:rPr lang="en-US" sz="2000" i="1">
                        <a:latin typeface="Cambria Math" charset="0"/>
                        <a:ea typeface="Cambria Math" charset="0"/>
                        <a:cs typeface="Cambria Math" charset="0"/>
                      </a:rPr>
                      <m:t>(</m:t>
                    </m:r>
                    <m:sSub>
                      <m:sSubPr>
                        <m:ctrlPr>
                          <a:rPr lang="en-US" sz="2000" i="1">
                            <a:latin typeface="Cambria Math" charset="0"/>
                            <a:ea typeface="Cambria Math" charset="0"/>
                            <a:cs typeface="Cambria Math" charset="0"/>
                          </a:rPr>
                        </m:ctrlPr>
                      </m:sSubPr>
                      <m:e>
                        <m:r>
                          <a:rPr lang="en-US" sz="2000" i="1">
                            <a:latin typeface="Cambria Math" charset="0"/>
                            <a:ea typeface="Cambria Math" charset="0"/>
                            <a:cs typeface="Cambria Math" charset="0"/>
                          </a:rPr>
                          <m:t>𝛽</m:t>
                        </m:r>
                      </m:e>
                      <m:sub>
                        <m:r>
                          <a:rPr lang="en-US" sz="2000" i="1">
                            <a:latin typeface="Cambria Math" charset="0"/>
                            <a:ea typeface="Cambria Math" charset="0"/>
                            <a:cs typeface="Cambria Math" charset="0"/>
                          </a:rPr>
                          <m:t>0</m:t>
                        </m:r>
                      </m:sub>
                    </m:sSub>
                    <m:r>
                      <a:rPr lang="en-US" sz="2000">
                        <a:latin typeface="Cambria Math" charset="0"/>
                        <a:ea typeface="Cambria Math" charset="0"/>
                        <a:cs typeface="Cambria Math" charset="0"/>
                      </a:rPr>
                      <m:t>+</m:t>
                    </m:r>
                    <m:nary>
                      <m:naryPr>
                        <m:chr m:val="∑"/>
                        <m:ctrlPr>
                          <a:rPr lang="is-IS" sz="2000" i="1">
                            <a:latin typeface="Cambria Math" charset="0"/>
                            <a:ea typeface="Cambria Math" charset="0"/>
                            <a:cs typeface="Cambria Math" charset="0"/>
                          </a:rPr>
                        </m:ctrlPr>
                      </m:naryPr>
                      <m:sub>
                        <m:r>
                          <m:rPr>
                            <m:brk m:alnAt="23"/>
                          </m:rPr>
                          <a:rPr lang="en-US" sz="2000" i="1">
                            <a:latin typeface="Cambria Math" charset="0"/>
                            <a:ea typeface="Cambria Math" charset="0"/>
                            <a:cs typeface="Cambria Math" charset="0"/>
                          </a:rPr>
                          <m:t>𝑗</m:t>
                        </m:r>
                        <m:r>
                          <a:rPr lang="en-US" sz="2000" i="1">
                            <a:latin typeface="Cambria Math" charset="0"/>
                            <a:ea typeface="Cambria Math" charset="0"/>
                            <a:cs typeface="Cambria Math" charset="0"/>
                          </a:rPr>
                          <m:t>=1</m:t>
                        </m:r>
                      </m:sub>
                      <m:sup>
                        <m:r>
                          <a:rPr lang="en-US" sz="2000" i="1">
                            <a:latin typeface="Cambria Math" charset="0"/>
                            <a:ea typeface="Cambria Math" charset="0"/>
                            <a:cs typeface="Cambria Math" charset="0"/>
                          </a:rPr>
                          <m:t>𝑝</m:t>
                        </m:r>
                      </m:sup>
                      <m:e>
                        <m:sSub>
                          <m:sSubPr>
                            <m:ctrlPr>
                              <a:rPr lang="en-US" sz="2000" i="1">
                                <a:latin typeface="Cambria Math" charset="0"/>
                                <a:ea typeface="Cambria Math" charset="0"/>
                                <a:cs typeface="Cambria Math" charset="0"/>
                              </a:rPr>
                            </m:ctrlPr>
                          </m:sSubPr>
                          <m:e>
                            <m:r>
                              <a:rPr lang="en-US" sz="2000" i="1">
                                <a:latin typeface="Cambria Math" charset="0"/>
                                <a:ea typeface="Cambria Math" charset="0"/>
                                <a:cs typeface="Cambria Math" charset="0"/>
                              </a:rPr>
                              <m:t>𝛽</m:t>
                            </m:r>
                          </m:e>
                          <m:sub>
                            <m:r>
                              <a:rPr lang="en-US" sz="2000" i="1">
                                <a:latin typeface="Cambria Math" charset="0"/>
                                <a:ea typeface="Cambria Math" charset="0"/>
                                <a:cs typeface="Cambria Math" charset="0"/>
                              </a:rPr>
                              <m:t>𝑗</m:t>
                            </m:r>
                          </m:sub>
                        </m:sSub>
                        <m:sSub>
                          <m:sSubPr>
                            <m:ctrlPr>
                              <a:rPr lang="en-US" sz="2000" i="1">
                                <a:latin typeface="Cambria Math" charset="0"/>
                              </a:rPr>
                            </m:ctrlPr>
                          </m:sSubPr>
                          <m:e>
                            <m:r>
                              <a:rPr lang="en-US" sz="2000" i="1">
                                <a:latin typeface="Cambria Math" charset="0"/>
                              </a:rPr>
                              <m:t>𝑥</m:t>
                            </m:r>
                          </m:e>
                          <m:sub>
                            <m:r>
                              <a:rPr lang="en-US" sz="2000" i="1">
                                <a:latin typeface="Cambria Math" charset="0"/>
                              </a:rPr>
                              <m:t>𝑗</m:t>
                            </m:r>
                          </m:sub>
                        </m:sSub>
                      </m:e>
                    </m:nary>
                    <m:r>
                      <a:rPr lang="en-US" sz="2000" i="1">
                        <a:latin typeface="Cambria Math" charset="0"/>
                      </a:rPr>
                      <m:t>)</m:t>
                    </m:r>
                    <m:r>
                      <a:rPr lang="en-US" sz="2000" b="0" i="1" smtClean="0">
                        <a:solidFill>
                          <a:schemeClr val="tx1">
                            <a:lumMod val="75000"/>
                            <a:lumOff val="25000"/>
                          </a:schemeClr>
                        </a:solidFill>
                        <a:latin typeface="Cambria Math" charset="0"/>
                        <a:ea typeface="Cambria Math" charset="0"/>
                        <a:cs typeface="Cambria Math" charset="0"/>
                      </a:rPr>
                      <m:t>−(</m:t>
                    </m:r>
                    <m:acc>
                      <m:accPr>
                        <m:chr m:val="̂"/>
                        <m:ctrlPr>
                          <a:rPr lang="en-US" sz="2000" i="1">
                            <a:solidFill>
                              <a:schemeClr val="tx1">
                                <a:lumMod val="75000"/>
                                <a:lumOff val="25000"/>
                              </a:schemeClr>
                            </a:solidFill>
                            <a:latin typeface="Cambria Math" charset="0"/>
                            <a:ea typeface="Cambria Math" charset="0"/>
                            <a:cs typeface="Cambria Math" charset="0"/>
                          </a:rPr>
                        </m:ctrlPr>
                      </m:accPr>
                      <m:e>
                        <m:sSub>
                          <m:sSubPr>
                            <m:ctrlPr>
                              <a:rPr lang="en-US" sz="2000" i="1">
                                <a:solidFill>
                                  <a:schemeClr val="tx1">
                                    <a:lumMod val="75000"/>
                                    <a:lumOff val="25000"/>
                                  </a:schemeClr>
                                </a:solidFill>
                                <a:latin typeface="Cambria Math" charset="0"/>
                                <a:ea typeface="Cambria Math" charset="0"/>
                                <a:cs typeface="Cambria Math" charset="0"/>
                              </a:rPr>
                            </m:ctrlPr>
                          </m:sSubPr>
                          <m:e>
                            <m:r>
                              <a:rPr lang="en-US" sz="2000" i="1">
                                <a:solidFill>
                                  <a:schemeClr val="tx1">
                                    <a:lumMod val="75000"/>
                                    <a:lumOff val="25000"/>
                                  </a:schemeClr>
                                </a:solidFill>
                                <a:latin typeface="Cambria Math" charset="0"/>
                                <a:ea typeface="Cambria Math" charset="0"/>
                                <a:cs typeface="Cambria Math" charset="0"/>
                              </a:rPr>
                              <m:t>𝛽</m:t>
                            </m:r>
                          </m:e>
                          <m:sub>
                            <m:r>
                              <a:rPr lang="en-US" sz="2000" i="1">
                                <a:solidFill>
                                  <a:schemeClr val="tx1">
                                    <a:lumMod val="75000"/>
                                    <a:lumOff val="25000"/>
                                  </a:schemeClr>
                                </a:solidFill>
                                <a:latin typeface="Cambria Math" charset="0"/>
                                <a:ea typeface="Cambria Math" charset="0"/>
                                <a:cs typeface="Cambria Math" charset="0"/>
                              </a:rPr>
                              <m:t>0</m:t>
                            </m:r>
                          </m:sub>
                        </m:sSub>
                      </m:e>
                    </m:acc>
                    <m:r>
                      <a:rPr lang="en-US" sz="2000" i="1">
                        <a:solidFill>
                          <a:schemeClr val="tx1">
                            <a:lumMod val="75000"/>
                            <a:lumOff val="25000"/>
                          </a:schemeClr>
                        </a:solidFill>
                        <a:latin typeface="Cambria Math" charset="0"/>
                        <a:ea typeface="Cambria Math" charset="0"/>
                        <a:cs typeface="Cambria Math" charset="0"/>
                      </a:rPr>
                      <m:t>+</m:t>
                    </m:r>
                    <m:nary>
                      <m:naryPr>
                        <m:chr m:val="∑"/>
                        <m:ctrlPr>
                          <a:rPr lang="is-IS" sz="2000" i="1">
                            <a:solidFill>
                              <a:schemeClr val="tx1">
                                <a:lumMod val="75000"/>
                                <a:lumOff val="25000"/>
                              </a:schemeClr>
                            </a:solidFill>
                            <a:latin typeface="Cambria Math" charset="0"/>
                            <a:ea typeface="Cambria Math" charset="0"/>
                            <a:cs typeface="Cambria Math" charset="0"/>
                          </a:rPr>
                        </m:ctrlPr>
                      </m:naryPr>
                      <m:sub>
                        <m:r>
                          <m:rPr>
                            <m:brk m:alnAt="23"/>
                          </m:rPr>
                          <a:rPr lang="en-US" sz="2000" i="1">
                            <a:solidFill>
                              <a:schemeClr val="tx1">
                                <a:lumMod val="75000"/>
                                <a:lumOff val="25000"/>
                              </a:schemeClr>
                            </a:solidFill>
                            <a:latin typeface="Cambria Math" charset="0"/>
                            <a:ea typeface="Cambria Math" charset="0"/>
                            <a:cs typeface="Cambria Math" charset="0"/>
                          </a:rPr>
                          <m:t>𝑗</m:t>
                        </m:r>
                        <m:r>
                          <a:rPr lang="en-US" sz="2000" i="1">
                            <a:solidFill>
                              <a:schemeClr val="tx1">
                                <a:lumMod val="75000"/>
                                <a:lumOff val="25000"/>
                              </a:schemeClr>
                            </a:solidFill>
                            <a:latin typeface="Cambria Math" charset="0"/>
                            <a:ea typeface="Cambria Math" charset="0"/>
                            <a:cs typeface="Cambria Math" charset="0"/>
                          </a:rPr>
                          <m:t>=1</m:t>
                        </m:r>
                      </m:sub>
                      <m:sup>
                        <m:r>
                          <a:rPr lang="en-US" sz="2000" i="1">
                            <a:solidFill>
                              <a:schemeClr val="tx1">
                                <a:lumMod val="75000"/>
                                <a:lumOff val="25000"/>
                              </a:schemeClr>
                            </a:solidFill>
                            <a:latin typeface="Cambria Math" charset="0"/>
                            <a:ea typeface="Cambria Math" charset="0"/>
                            <a:cs typeface="Cambria Math" charset="0"/>
                          </a:rPr>
                          <m:t>𝑝</m:t>
                        </m:r>
                      </m:sup>
                      <m:e>
                        <m:acc>
                          <m:accPr>
                            <m:chr m:val="̂"/>
                            <m:ctrlPr>
                              <a:rPr lang="en-US" sz="2000" i="1" smtClean="0">
                                <a:solidFill>
                                  <a:schemeClr val="tx1">
                                    <a:lumMod val="75000"/>
                                    <a:lumOff val="25000"/>
                                  </a:schemeClr>
                                </a:solidFill>
                                <a:latin typeface="Cambria Math" charset="0"/>
                                <a:ea typeface="Cambria Math" charset="0"/>
                                <a:cs typeface="Cambria Math" charset="0"/>
                              </a:rPr>
                            </m:ctrlPr>
                          </m:accPr>
                          <m:e>
                            <m:sSub>
                              <m:sSubPr>
                                <m:ctrlPr>
                                  <a:rPr lang="en-US" sz="2000" i="1">
                                    <a:solidFill>
                                      <a:schemeClr val="tx1">
                                        <a:lumMod val="75000"/>
                                        <a:lumOff val="25000"/>
                                      </a:schemeClr>
                                    </a:solidFill>
                                    <a:latin typeface="Cambria Math" charset="0"/>
                                    <a:ea typeface="Cambria Math" charset="0"/>
                                    <a:cs typeface="Cambria Math" charset="0"/>
                                  </a:rPr>
                                </m:ctrlPr>
                              </m:sSubPr>
                              <m:e>
                                <m:r>
                                  <a:rPr lang="en-US" sz="2000" i="1">
                                    <a:solidFill>
                                      <a:schemeClr val="tx1">
                                        <a:lumMod val="75000"/>
                                        <a:lumOff val="25000"/>
                                      </a:schemeClr>
                                    </a:solidFill>
                                    <a:latin typeface="Cambria Math" charset="0"/>
                                    <a:ea typeface="Cambria Math" charset="0"/>
                                    <a:cs typeface="Cambria Math" charset="0"/>
                                  </a:rPr>
                                  <m:t>𝛽</m:t>
                                </m:r>
                              </m:e>
                              <m:sub>
                                <m:r>
                                  <a:rPr lang="en-US" sz="2000" i="1">
                                    <a:solidFill>
                                      <a:schemeClr val="tx1">
                                        <a:lumMod val="75000"/>
                                        <a:lumOff val="25000"/>
                                      </a:schemeClr>
                                    </a:solidFill>
                                    <a:latin typeface="Cambria Math" charset="0"/>
                                    <a:ea typeface="Cambria Math" charset="0"/>
                                    <a:cs typeface="Cambria Math" charset="0"/>
                                  </a:rPr>
                                  <m:t>𝑗</m:t>
                                </m:r>
                              </m:sub>
                            </m:sSub>
                          </m:e>
                        </m:acc>
                        <m:sSub>
                          <m:sSubPr>
                            <m:ctrlPr>
                              <a:rPr lang="en-US" sz="2000" i="1">
                                <a:solidFill>
                                  <a:schemeClr val="tx1">
                                    <a:lumMod val="75000"/>
                                    <a:lumOff val="25000"/>
                                  </a:schemeClr>
                                </a:solidFill>
                                <a:latin typeface="Cambria Math" charset="0"/>
                              </a:rPr>
                            </m:ctrlPr>
                          </m:sSubPr>
                          <m:e>
                            <m:r>
                              <a:rPr lang="en-US" sz="2000" i="1">
                                <a:solidFill>
                                  <a:schemeClr val="tx1">
                                    <a:lumMod val="75000"/>
                                    <a:lumOff val="25000"/>
                                  </a:schemeClr>
                                </a:solidFill>
                                <a:latin typeface="Cambria Math" charset="0"/>
                              </a:rPr>
                              <m:t>𝑥</m:t>
                            </m:r>
                          </m:e>
                          <m:sub>
                            <m:r>
                              <a:rPr lang="en-US" sz="2000" i="1">
                                <a:solidFill>
                                  <a:schemeClr val="tx1">
                                    <a:lumMod val="75000"/>
                                    <a:lumOff val="25000"/>
                                  </a:schemeClr>
                                </a:solidFill>
                                <a:latin typeface="Cambria Math" charset="0"/>
                              </a:rPr>
                              <m:t>𝑗</m:t>
                            </m:r>
                          </m:sub>
                        </m:sSub>
                      </m:e>
                    </m:nary>
                    <m:r>
                      <a:rPr lang="en-US" sz="2000" b="0" i="1" smtClean="0">
                        <a:solidFill>
                          <a:schemeClr val="tx1">
                            <a:lumMod val="75000"/>
                            <a:lumOff val="25000"/>
                          </a:schemeClr>
                        </a:solidFill>
                        <a:latin typeface="Cambria Math" charset="0"/>
                      </a:rPr>
                      <m:t>)</m:t>
                    </m:r>
                  </m:oMath>
                </a14:m>
                <a:endParaRPr lang="en-US" sz="2000" dirty="0">
                  <a:solidFill>
                    <a:schemeClr val="tx1">
                      <a:lumMod val="75000"/>
                      <a:lumOff val="25000"/>
                    </a:schemeClr>
                  </a:solidFill>
                </a:endParaRPr>
              </a:p>
              <a:p>
                <a:pPr lvl="1">
                  <a:buFont typeface="Arial" charset="0"/>
                  <a:buChar char="•"/>
                </a:pPr>
                <a:r>
                  <a:rPr lang="en-US" altLang="en-US" sz="2000" dirty="0" smtClean="0">
                    <a:latin typeface="Cambria Math" charset="0"/>
                    <a:ea typeface="Cambria Math" charset="0"/>
                    <a:cs typeface="Cambria Math" charset="0"/>
                  </a:rPr>
                  <a:t>Irreducible error: </a:t>
                </a:r>
                <a14:m>
                  <m:oMath xmlns:m="http://schemas.openxmlformats.org/officeDocument/2006/math">
                    <m:r>
                      <a:rPr lang="en-US" sz="2000" i="1" smtClean="0">
                        <a:latin typeface="Cambria Math" charset="0"/>
                        <a:ea typeface="Cambria Math" charset="0"/>
                        <a:cs typeface="Cambria Math" charset="0"/>
                      </a:rPr>
                      <m:t>𝜀</m:t>
                    </m:r>
                  </m:oMath>
                </a14:m>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1" y="1845734"/>
                <a:ext cx="8610600" cy="4478866"/>
              </a:xfrm>
              <a:blipFill rotWithShape="0">
                <a:blip r:embed="rId2"/>
                <a:stretch>
                  <a:fillRect l="-1841" t="-1497" b="-176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458007C-4A25-4B52-A9D8-0BFB32107287}" type="slidenum">
              <a:rPr lang="en-US" smtClean="0"/>
              <a:t>23</a:t>
            </a:fld>
            <a:endParaRPr lang="en-US"/>
          </a:p>
        </p:txBody>
      </p:sp>
    </p:spTree>
    <p:extLst>
      <p:ext uri="{BB962C8B-B14F-4D97-AF65-F5344CB8AC3E}">
        <p14:creationId xmlns:p14="http://schemas.microsoft.com/office/powerpoint/2010/main" val="20791353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4"/>
            <a:ext cx="8092440" cy="1450757"/>
          </a:xfrm>
        </p:spPr>
        <p:txBody>
          <a:bodyPr/>
          <a:lstStyle/>
          <a:p>
            <a:r>
              <a:rPr lang="en-US" dirty="0" smtClean="0"/>
              <a:t>Multicollinearity and Predictions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1" y="1845734"/>
                <a:ext cx="8610600" cy="4478866"/>
              </a:xfrm>
            </p:spPr>
            <p:txBody>
              <a:bodyPr>
                <a:noAutofit/>
              </a:bodyPr>
              <a:lstStyle/>
              <a:p>
                <a:r>
                  <a:rPr lang="en-US" sz="1900" dirty="0" smtClean="0"/>
                  <a:t>Multicollinearity is somewhat less a concern when the primary goal is prediction</a:t>
                </a:r>
              </a:p>
              <a:p>
                <a:pPr marL="0" lvl="1" indent="0">
                  <a:spcBef>
                    <a:spcPts val="1200"/>
                  </a:spcBef>
                  <a:spcAft>
                    <a:spcPts val="200"/>
                  </a:spcAft>
                  <a:buSzPct val="100000"/>
                  <a:buNone/>
                </a:pPr>
                <a:r>
                  <a:rPr lang="en-US" sz="1900" dirty="0"/>
                  <a:t> </a:t>
                </a:r>
                <a14:m>
                  <m:oMath xmlns:m="http://schemas.openxmlformats.org/officeDocument/2006/math">
                    <m:r>
                      <a:rPr lang="en-US" sz="1900" i="1">
                        <a:latin typeface="Cambria Math" charset="0"/>
                        <a:ea typeface="Cambria Math" charset="0"/>
                        <a:cs typeface="Cambria Math" charset="0"/>
                      </a:rPr>
                      <m:t>𝑌</m:t>
                    </m:r>
                    <m:r>
                      <a:rPr lang="en-US" sz="1900" i="1">
                        <a:latin typeface="Cambria Math" charset="0"/>
                        <a:ea typeface="Cambria Math" charset="0"/>
                        <a:cs typeface="Cambria Math" charset="0"/>
                      </a:rPr>
                      <m:t>−</m:t>
                    </m:r>
                    <m:d>
                      <m:dPr>
                        <m:ctrlPr>
                          <a:rPr lang="en-US" sz="1900" i="1">
                            <a:latin typeface="Cambria Math" charset="0"/>
                            <a:ea typeface="Cambria Math" charset="0"/>
                            <a:cs typeface="Cambria Math" charset="0"/>
                          </a:rPr>
                        </m:ctrlPr>
                      </m:dPr>
                      <m:e>
                        <m:acc>
                          <m:accPr>
                            <m:chr m:val="̂"/>
                            <m:ctrlPr>
                              <a:rPr lang="en-US" sz="1900" i="1">
                                <a:latin typeface="Cambria Math" charset="0"/>
                                <a:ea typeface="Cambria Math" charset="0"/>
                                <a:cs typeface="Cambria Math" charset="0"/>
                              </a:rPr>
                            </m:ctrlPr>
                          </m:accPr>
                          <m:e>
                            <m:sSub>
                              <m:sSubPr>
                                <m:ctrlPr>
                                  <a:rPr lang="en-US" sz="1900" i="1">
                                    <a:latin typeface="Cambria Math" charset="0"/>
                                    <a:ea typeface="Cambria Math" charset="0"/>
                                    <a:cs typeface="Cambria Math" charset="0"/>
                                  </a:rPr>
                                </m:ctrlPr>
                              </m:sSubPr>
                              <m:e>
                                <m:r>
                                  <a:rPr lang="en-US" sz="1900" i="1">
                                    <a:latin typeface="Cambria Math" charset="0"/>
                                    <a:ea typeface="Cambria Math" charset="0"/>
                                    <a:cs typeface="Cambria Math" charset="0"/>
                                  </a:rPr>
                                  <m:t>𝛽</m:t>
                                </m:r>
                              </m:e>
                              <m:sub>
                                <m:r>
                                  <a:rPr lang="en-US" sz="1900" i="1">
                                    <a:latin typeface="Cambria Math" charset="0"/>
                                    <a:ea typeface="Cambria Math" charset="0"/>
                                    <a:cs typeface="Cambria Math" charset="0"/>
                                  </a:rPr>
                                  <m:t>0</m:t>
                                </m:r>
                              </m:sub>
                            </m:sSub>
                          </m:e>
                        </m:acc>
                        <m:r>
                          <a:rPr lang="en-US" sz="1900" i="1">
                            <a:latin typeface="Cambria Math" charset="0"/>
                            <a:ea typeface="Cambria Math" charset="0"/>
                            <a:cs typeface="Cambria Math" charset="0"/>
                          </a:rPr>
                          <m:t>+</m:t>
                        </m:r>
                        <m:nary>
                          <m:naryPr>
                            <m:chr m:val="∑"/>
                            <m:ctrlPr>
                              <a:rPr lang="is-IS" sz="1900" i="1">
                                <a:latin typeface="Cambria Math" charset="0"/>
                                <a:ea typeface="Cambria Math" charset="0"/>
                                <a:cs typeface="Cambria Math" charset="0"/>
                              </a:rPr>
                            </m:ctrlPr>
                          </m:naryPr>
                          <m:sub>
                            <m:r>
                              <m:rPr>
                                <m:brk m:alnAt="23"/>
                              </m:rPr>
                              <a:rPr lang="en-US" sz="1900" i="1">
                                <a:latin typeface="Cambria Math" charset="0"/>
                                <a:ea typeface="Cambria Math" charset="0"/>
                                <a:cs typeface="Cambria Math" charset="0"/>
                              </a:rPr>
                              <m:t>𝑗</m:t>
                            </m:r>
                            <m:r>
                              <a:rPr lang="en-US" sz="1900" i="1">
                                <a:latin typeface="Cambria Math" charset="0"/>
                                <a:ea typeface="Cambria Math" charset="0"/>
                                <a:cs typeface="Cambria Math" charset="0"/>
                              </a:rPr>
                              <m:t>=1</m:t>
                            </m:r>
                          </m:sub>
                          <m:sup>
                            <m:r>
                              <a:rPr lang="en-US" sz="1900" i="1">
                                <a:latin typeface="Cambria Math" charset="0"/>
                                <a:ea typeface="Cambria Math" charset="0"/>
                                <a:cs typeface="Cambria Math" charset="0"/>
                              </a:rPr>
                              <m:t>𝑝</m:t>
                            </m:r>
                          </m:sup>
                          <m:e>
                            <m:acc>
                              <m:accPr>
                                <m:chr m:val="̂"/>
                                <m:ctrlPr>
                                  <a:rPr lang="en-US" sz="1900" i="1">
                                    <a:latin typeface="Cambria Math" charset="0"/>
                                    <a:ea typeface="Cambria Math" charset="0"/>
                                    <a:cs typeface="Cambria Math" charset="0"/>
                                  </a:rPr>
                                </m:ctrlPr>
                              </m:accPr>
                              <m:e>
                                <m:sSub>
                                  <m:sSubPr>
                                    <m:ctrlPr>
                                      <a:rPr lang="en-US" sz="1900" i="1">
                                        <a:latin typeface="Cambria Math" charset="0"/>
                                        <a:ea typeface="Cambria Math" charset="0"/>
                                        <a:cs typeface="Cambria Math" charset="0"/>
                                      </a:rPr>
                                    </m:ctrlPr>
                                  </m:sSubPr>
                                  <m:e>
                                    <m:r>
                                      <a:rPr lang="en-US" sz="1900" i="1">
                                        <a:latin typeface="Cambria Math" charset="0"/>
                                        <a:ea typeface="Cambria Math" charset="0"/>
                                        <a:cs typeface="Cambria Math" charset="0"/>
                                      </a:rPr>
                                      <m:t>𝛽</m:t>
                                    </m:r>
                                  </m:e>
                                  <m:sub>
                                    <m:r>
                                      <a:rPr lang="en-US" sz="1900" i="1">
                                        <a:latin typeface="Cambria Math" charset="0"/>
                                        <a:ea typeface="Cambria Math" charset="0"/>
                                        <a:cs typeface="Cambria Math" charset="0"/>
                                      </a:rPr>
                                      <m:t>𝑗</m:t>
                                    </m:r>
                                  </m:sub>
                                </m:sSub>
                              </m:e>
                            </m:acc>
                            <m:sSub>
                              <m:sSubPr>
                                <m:ctrlPr>
                                  <a:rPr lang="en-US" sz="1900" i="1">
                                    <a:latin typeface="Cambria Math" charset="0"/>
                                  </a:rPr>
                                </m:ctrlPr>
                              </m:sSubPr>
                              <m:e>
                                <m:r>
                                  <a:rPr lang="en-US" sz="1900" i="1">
                                    <a:latin typeface="Cambria Math" charset="0"/>
                                  </a:rPr>
                                  <m:t>𝑥</m:t>
                                </m:r>
                              </m:e>
                              <m:sub>
                                <m:r>
                                  <a:rPr lang="en-US" sz="1900" i="1">
                                    <a:latin typeface="Cambria Math" charset="0"/>
                                  </a:rPr>
                                  <m:t>𝑗</m:t>
                                </m:r>
                              </m:sub>
                            </m:sSub>
                          </m:e>
                        </m:nary>
                      </m:e>
                    </m:d>
                    <m:r>
                      <a:rPr lang="en-US" sz="1900" i="1">
                        <a:latin typeface="Cambria Math" charset="0"/>
                      </a:rPr>
                      <m:t>=</m:t>
                    </m:r>
                  </m:oMath>
                </a14:m>
                <a:r>
                  <a:rPr lang="en-US" sz="1900" dirty="0"/>
                  <a:t> Approximation error + Estimation error + Irreducible Error, </a:t>
                </a:r>
              </a:p>
              <a:p>
                <a:pPr lvl="1">
                  <a:buFont typeface="Arial" charset="0"/>
                  <a:buChar char="•"/>
                </a:pPr>
                <a:r>
                  <a:rPr lang="en-US" sz="1900" dirty="0"/>
                  <a:t>Approximation error: </a:t>
                </a:r>
                <a14:m>
                  <m:oMath xmlns:m="http://schemas.openxmlformats.org/officeDocument/2006/math">
                    <m:r>
                      <a:rPr lang="en-US" sz="1900" i="1">
                        <a:latin typeface="Cambria Math" charset="0"/>
                        <a:ea typeface="Cambria Math" charset="0"/>
                        <a:cs typeface="Cambria Math" charset="0"/>
                      </a:rPr>
                      <m:t>𝜇</m:t>
                    </m:r>
                    <m:d>
                      <m:dPr>
                        <m:begChr m:val="{"/>
                        <m:endChr m:val="}"/>
                        <m:ctrlPr>
                          <a:rPr lang="en-US" sz="1900" i="1">
                            <a:latin typeface="Cambria Math" charset="0"/>
                            <a:ea typeface="Cambria Math" charset="0"/>
                            <a:cs typeface="Cambria Math" charset="0"/>
                          </a:rPr>
                        </m:ctrlPr>
                      </m:dPr>
                      <m:e>
                        <m:r>
                          <a:rPr lang="en-US" sz="1900" i="1">
                            <a:latin typeface="Cambria Math" charset="0"/>
                            <a:ea typeface="Cambria Math" charset="0"/>
                            <a:cs typeface="Cambria Math" charset="0"/>
                          </a:rPr>
                          <m:t>𝑌</m:t>
                        </m:r>
                      </m:e>
                      <m:e>
                        <m:r>
                          <a:rPr lang="en-US" sz="1900" i="1">
                            <a:latin typeface="Cambria Math" charset="0"/>
                            <a:ea typeface="Cambria Math" charset="0"/>
                            <a:cs typeface="Cambria Math" charset="0"/>
                          </a:rPr>
                          <m:t>𝑋</m:t>
                        </m:r>
                      </m:e>
                    </m:d>
                    <m:r>
                      <a:rPr lang="en-US" sz="1900" i="1">
                        <a:latin typeface="Cambria Math" charset="0"/>
                        <a:ea typeface="Cambria Math" charset="0"/>
                        <a:cs typeface="Cambria Math" charset="0"/>
                      </a:rPr>
                      <m:t>−</m:t>
                    </m:r>
                    <m:d>
                      <m:dPr>
                        <m:ctrlPr>
                          <a:rPr lang="en-US" sz="1900" i="1">
                            <a:latin typeface="Cambria Math" charset="0"/>
                            <a:ea typeface="Cambria Math" charset="0"/>
                            <a:cs typeface="Cambria Math" charset="0"/>
                          </a:rPr>
                        </m:ctrlPr>
                      </m:dPr>
                      <m:e>
                        <m:sSub>
                          <m:sSubPr>
                            <m:ctrlPr>
                              <a:rPr lang="en-US" sz="1900" i="1">
                                <a:latin typeface="Cambria Math" charset="0"/>
                                <a:ea typeface="Cambria Math" charset="0"/>
                                <a:cs typeface="Cambria Math" charset="0"/>
                              </a:rPr>
                            </m:ctrlPr>
                          </m:sSubPr>
                          <m:e>
                            <m:r>
                              <a:rPr lang="en-US" sz="1900" i="1">
                                <a:latin typeface="Cambria Math" charset="0"/>
                                <a:ea typeface="Cambria Math" charset="0"/>
                                <a:cs typeface="Cambria Math" charset="0"/>
                              </a:rPr>
                              <m:t>𝛽</m:t>
                            </m:r>
                          </m:e>
                          <m:sub>
                            <m:r>
                              <a:rPr lang="en-US" sz="1900" i="1">
                                <a:latin typeface="Cambria Math" charset="0"/>
                                <a:ea typeface="Cambria Math" charset="0"/>
                                <a:cs typeface="Cambria Math" charset="0"/>
                              </a:rPr>
                              <m:t>0</m:t>
                            </m:r>
                          </m:sub>
                        </m:sSub>
                        <m:r>
                          <a:rPr lang="en-US" sz="1900">
                            <a:latin typeface="Cambria Math" charset="0"/>
                            <a:ea typeface="Cambria Math" charset="0"/>
                            <a:cs typeface="Cambria Math" charset="0"/>
                          </a:rPr>
                          <m:t>+</m:t>
                        </m:r>
                        <m:nary>
                          <m:naryPr>
                            <m:chr m:val="∑"/>
                            <m:ctrlPr>
                              <a:rPr lang="is-IS" sz="1900" i="1">
                                <a:latin typeface="Cambria Math" charset="0"/>
                                <a:ea typeface="Cambria Math" charset="0"/>
                                <a:cs typeface="Cambria Math" charset="0"/>
                              </a:rPr>
                            </m:ctrlPr>
                          </m:naryPr>
                          <m:sub>
                            <m:r>
                              <m:rPr>
                                <m:brk m:alnAt="23"/>
                              </m:rPr>
                              <a:rPr lang="en-US" sz="1900" i="1">
                                <a:latin typeface="Cambria Math" charset="0"/>
                                <a:ea typeface="Cambria Math" charset="0"/>
                                <a:cs typeface="Cambria Math" charset="0"/>
                              </a:rPr>
                              <m:t>𝑗</m:t>
                            </m:r>
                            <m:r>
                              <a:rPr lang="en-US" sz="1900" i="1">
                                <a:latin typeface="Cambria Math" charset="0"/>
                                <a:ea typeface="Cambria Math" charset="0"/>
                                <a:cs typeface="Cambria Math" charset="0"/>
                              </a:rPr>
                              <m:t>=1</m:t>
                            </m:r>
                          </m:sub>
                          <m:sup>
                            <m:r>
                              <a:rPr lang="en-US" sz="1900" i="1">
                                <a:latin typeface="Cambria Math" charset="0"/>
                                <a:ea typeface="Cambria Math" charset="0"/>
                                <a:cs typeface="Cambria Math" charset="0"/>
                              </a:rPr>
                              <m:t>𝑝</m:t>
                            </m:r>
                          </m:sup>
                          <m:e>
                            <m:sSub>
                              <m:sSubPr>
                                <m:ctrlPr>
                                  <a:rPr lang="en-US" sz="1900" i="1">
                                    <a:latin typeface="Cambria Math" charset="0"/>
                                    <a:ea typeface="Cambria Math" charset="0"/>
                                    <a:cs typeface="Cambria Math" charset="0"/>
                                  </a:rPr>
                                </m:ctrlPr>
                              </m:sSubPr>
                              <m:e>
                                <m:r>
                                  <a:rPr lang="en-US" sz="1900" i="1">
                                    <a:latin typeface="Cambria Math" charset="0"/>
                                    <a:ea typeface="Cambria Math" charset="0"/>
                                    <a:cs typeface="Cambria Math" charset="0"/>
                                  </a:rPr>
                                  <m:t>𝛽</m:t>
                                </m:r>
                              </m:e>
                              <m:sub>
                                <m:r>
                                  <a:rPr lang="en-US" sz="1900" i="1">
                                    <a:latin typeface="Cambria Math" charset="0"/>
                                    <a:ea typeface="Cambria Math" charset="0"/>
                                    <a:cs typeface="Cambria Math" charset="0"/>
                                  </a:rPr>
                                  <m:t>𝑗</m:t>
                                </m:r>
                              </m:sub>
                            </m:sSub>
                            <m:sSub>
                              <m:sSubPr>
                                <m:ctrlPr>
                                  <a:rPr lang="en-US" sz="1900" i="1">
                                    <a:latin typeface="Cambria Math" charset="0"/>
                                  </a:rPr>
                                </m:ctrlPr>
                              </m:sSubPr>
                              <m:e>
                                <m:r>
                                  <a:rPr lang="en-US" sz="1900" i="1">
                                    <a:latin typeface="Cambria Math" charset="0"/>
                                  </a:rPr>
                                  <m:t>𝑥</m:t>
                                </m:r>
                              </m:e>
                              <m:sub>
                                <m:r>
                                  <a:rPr lang="en-US" sz="1900" i="1">
                                    <a:latin typeface="Cambria Math" charset="0"/>
                                  </a:rPr>
                                  <m:t>𝑗</m:t>
                                </m:r>
                              </m:sub>
                            </m:sSub>
                          </m:e>
                        </m:nary>
                      </m:e>
                    </m:d>
                  </m:oMath>
                </a14:m>
                <a:endParaRPr lang="en-US" sz="1900" dirty="0"/>
              </a:p>
              <a:p>
                <a:pPr lvl="1">
                  <a:buFont typeface="Arial" charset="0"/>
                  <a:buChar char="•"/>
                </a:pPr>
                <a:r>
                  <a:rPr lang="en-US" sz="1900" dirty="0"/>
                  <a:t>Estimation error: </a:t>
                </a:r>
                <a14:m>
                  <m:oMath xmlns:m="http://schemas.openxmlformats.org/officeDocument/2006/math">
                    <m:r>
                      <a:rPr lang="en-US" sz="1900" i="1">
                        <a:latin typeface="Cambria Math" charset="0"/>
                        <a:ea typeface="Cambria Math" charset="0"/>
                        <a:cs typeface="Cambria Math" charset="0"/>
                      </a:rPr>
                      <m:t>(</m:t>
                    </m:r>
                    <m:sSub>
                      <m:sSubPr>
                        <m:ctrlPr>
                          <a:rPr lang="en-US" sz="1900" i="1">
                            <a:latin typeface="Cambria Math" charset="0"/>
                            <a:ea typeface="Cambria Math" charset="0"/>
                            <a:cs typeface="Cambria Math" charset="0"/>
                          </a:rPr>
                        </m:ctrlPr>
                      </m:sSubPr>
                      <m:e>
                        <m:r>
                          <a:rPr lang="en-US" sz="1900" i="1">
                            <a:latin typeface="Cambria Math" charset="0"/>
                            <a:ea typeface="Cambria Math" charset="0"/>
                            <a:cs typeface="Cambria Math" charset="0"/>
                          </a:rPr>
                          <m:t>𝛽</m:t>
                        </m:r>
                      </m:e>
                      <m:sub>
                        <m:r>
                          <a:rPr lang="en-US" sz="1900" i="1">
                            <a:latin typeface="Cambria Math" charset="0"/>
                            <a:ea typeface="Cambria Math" charset="0"/>
                            <a:cs typeface="Cambria Math" charset="0"/>
                          </a:rPr>
                          <m:t>0</m:t>
                        </m:r>
                      </m:sub>
                    </m:sSub>
                    <m:r>
                      <a:rPr lang="en-US" sz="1900">
                        <a:latin typeface="Cambria Math" charset="0"/>
                        <a:ea typeface="Cambria Math" charset="0"/>
                        <a:cs typeface="Cambria Math" charset="0"/>
                      </a:rPr>
                      <m:t>+</m:t>
                    </m:r>
                    <m:nary>
                      <m:naryPr>
                        <m:chr m:val="∑"/>
                        <m:ctrlPr>
                          <a:rPr lang="is-IS" sz="1900" i="1">
                            <a:latin typeface="Cambria Math" charset="0"/>
                            <a:ea typeface="Cambria Math" charset="0"/>
                            <a:cs typeface="Cambria Math" charset="0"/>
                          </a:rPr>
                        </m:ctrlPr>
                      </m:naryPr>
                      <m:sub>
                        <m:r>
                          <m:rPr>
                            <m:brk m:alnAt="23"/>
                          </m:rPr>
                          <a:rPr lang="en-US" sz="1900" i="1">
                            <a:latin typeface="Cambria Math" charset="0"/>
                            <a:ea typeface="Cambria Math" charset="0"/>
                            <a:cs typeface="Cambria Math" charset="0"/>
                          </a:rPr>
                          <m:t>𝑗</m:t>
                        </m:r>
                        <m:r>
                          <a:rPr lang="en-US" sz="1900" i="1">
                            <a:latin typeface="Cambria Math" charset="0"/>
                            <a:ea typeface="Cambria Math" charset="0"/>
                            <a:cs typeface="Cambria Math" charset="0"/>
                          </a:rPr>
                          <m:t>=1</m:t>
                        </m:r>
                      </m:sub>
                      <m:sup>
                        <m:r>
                          <a:rPr lang="en-US" sz="1900" i="1">
                            <a:latin typeface="Cambria Math" charset="0"/>
                            <a:ea typeface="Cambria Math" charset="0"/>
                            <a:cs typeface="Cambria Math" charset="0"/>
                          </a:rPr>
                          <m:t>𝑝</m:t>
                        </m:r>
                      </m:sup>
                      <m:e>
                        <m:sSub>
                          <m:sSubPr>
                            <m:ctrlPr>
                              <a:rPr lang="en-US" sz="1900" i="1">
                                <a:latin typeface="Cambria Math" charset="0"/>
                                <a:ea typeface="Cambria Math" charset="0"/>
                                <a:cs typeface="Cambria Math" charset="0"/>
                              </a:rPr>
                            </m:ctrlPr>
                          </m:sSubPr>
                          <m:e>
                            <m:r>
                              <a:rPr lang="en-US" sz="1900" i="1">
                                <a:latin typeface="Cambria Math" charset="0"/>
                                <a:ea typeface="Cambria Math" charset="0"/>
                                <a:cs typeface="Cambria Math" charset="0"/>
                              </a:rPr>
                              <m:t>𝛽</m:t>
                            </m:r>
                          </m:e>
                          <m:sub>
                            <m:r>
                              <a:rPr lang="en-US" sz="1900" i="1">
                                <a:latin typeface="Cambria Math" charset="0"/>
                                <a:ea typeface="Cambria Math" charset="0"/>
                                <a:cs typeface="Cambria Math" charset="0"/>
                              </a:rPr>
                              <m:t>𝑗</m:t>
                            </m:r>
                          </m:sub>
                        </m:sSub>
                        <m:sSub>
                          <m:sSubPr>
                            <m:ctrlPr>
                              <a:rPr lang="en-US" sz="1900" i="1">
                                <a:latin typeface="Cambria Math" charset="0"/>
                              </a:rPr>
                            </m:ctrlPr>
                          </m:sSubPr>
                          <m:e>
                            <m:r>
                              <a:rPr lang="en-US" sz="1900" i="1">
                                <a:latin typeface="Cambria Math" charset="0"/>
                              </a:rPr>
                              <m:t>𝑥</m:t>
                            </m:r>
                          </m:e>
                          <m:sub>
                            <m:r>
                              <a:rPr lang="en-US" sz="1900" i="1">
                                <a:latin typeface="Cambria Math" charset="0"/>
                              </a:rPr>
                              <m:t>𝑗</m:t>
                            </m:r>
                          </m:sub>
                        </m:sSub>
                      </m:e>
                    </m:nary>
                    <m:r>
                      <a:rPr lang="en-US" sz="1900" i="1">
                        <a:latin typeface="Cambria Math" charset="0"/>
                      </a:rPr>
                      <m:t>)</m:t>
                    </m:r>
                    <m:r>
                      <a:rPr lang="en-US" sz="1900" i="1">
                        <a:latin typeface="Cambria Math" charset="0"/>
                        <a:ea typeface="Cambria Math" charset="0"/>
                        <a:cs typeface="Cambria Math" charset="0"/>
                      </a:rPr>
                      <m:t>−(</m:t>
                    </m:r>
                    <m:acc>
                      <m:accPr>
                        <m:chr m:val="̂"/>
                        <m:ctrlPr>
                          <a:rPr lang="en-US" sz="1900" i="1">
                            <a:latin typeface="Cambria Math" charset="0"/>
                            <a:ea typeface="Cambria Math" charset="0"/>
                            <a:cs typeface="Cambria Math" charset="0"/>
                          </a:rPr>
                        </m:ctrlPr>
                      </m:accPr>
                      <m:e>
                        <m:sSub>
                          <m:sSubPr>
                            <m:ctrlPr>
                              <a:rPr lang="en-US" sz="1900" i="1">
                                <a:latin typeface="Cambria Math" charset="0"/>
                                <a:ea typeface="Cambria Math" charset="0"/>
                                <a:cs typeface="Cambria Math" charset="0"/>
                              </a:rPr>
                            </m:ctrlPr>
                          </m:sSubPr>
                          <m:e>
                            <m:r>
                              <a:rPr lang="en-US" sz="1900" i="1">
                                <a:latin typeface="Cambria Math" charset="0"/>
                                <a:ea typeface="Cambria Math" charset="0"/>
                                <a:cs typeface="Cambria Math" charset="0"/>
                              </a:rPr>
                              <m:t>𝛽</m:t>
                            </m:r>
                          </m:e>
                          <m:sub>
                            <m:r>
                              <a:rPr lang="en-US" sz="1900" i="1">
                                <a:latin typeface="Cambria Math" charset="0"/>
                                <a:ea typeface="Cambria Math" charset="0"/>
                                <a:cs typeface="Cambria Math" charset="0"/>
                              </a:rPr>
                              <m:t>0</m:t>
                            </m:r>
                          </m:sub>
                        </m:sSub>
                      </m:e>
                    </m:acc>
                    <m:r>
                      <a:rPr lang="en-US" sz="1900" i="1">
                        <a:latin typeface="Cambria Math" charset="0"/>
                        <a:ea typeface="Cambria Math" charset="0"/>
                        <a:cs typeface="Cambria Math" charset="0"/>
                      </a:rPr>
                      <m:t>+</m:t>
                    </m:r>
                    <m:nary>
                      <m:naryPr>
                        <m:chr m:val="∑"/>
                        <m:ctrlPr>
                          <a:rPr lang="is-IS" sz="1900" i="1">
                            <a:latin typeface="Cambria Math" charset="0"/>
                            <a:ea typeface="Cambria Math" charset="0"/>
                            <a:cs typeface="Cambria Math" charset="0"/>
                          </a:rPr>
                        </m:ctrlPr>
                      </m:naryPr>
                      <m:sub>
                        <m:r>
                          <m:rPr>
                            <m:brk m:alnAt="23"/>
                          </m:rPr>
                          <a:rPr lang="en-US" sz="1900" i="1">
                            <a:latin typeface="Cambria Math" charset="0"/>
                            <a:ea typeface="Cambria Math" charset="0"/>
                            <a:cs typeface="Cambria Math" charset="0"/>
                          </a:rPr>
                          <m:t>𝑗</m:t>
                        </m:r>
                        <m:r>
                          <a:rPr lang="en-US" sz="1900" i="1">
                            <a:latin typeface="Cambria Math" charset="0"/>
                            <a:ea typeface="Cambria Math" charset="0"/>
                            <a:cs typeface="Cambria Math" charset="0"/>
                          </a:rPr>
                          <m:t>=1</m:t>
                        </m:r>
                      </m:sub>
                      <m:sup>
                        <m:r>
                          <a:rPr lang="en-US" sz="1900" i="1">
                            <a:latin typeface="Cambria Math" charset="0"/>
                            <a:ea typeface="Cambria Math" charset="0"/>
                            <a:cs typeface="Cambria Math" charset="0"/>
                          </a:rPr>
                          <m:t>𝑝</m:t>
                        </m:r>
                      </m:sup>
                      <m:e>
                        <m:acc>
                          <m:accPr>
                            <m:chr m:val="̂"/>
                            <m:ctrlPr>
                              <a:rPr lang="en-US" sz="1900" i="1">
                                <a:latin typeface="Cambria Math" charset="0"/>
                                <a:ea typeface="Cambria Math" charset="0"/>
                                <a:cs typeface="Cambria Math" charset="0"/>
                              </a:rPr>
                            </m:ctrlPr>
                          </m:accPr>
                          <m:e>
                            <m:sSub>
                              <m:sSubPr>
                                <m:ctrlPr>
                                  <a:rPr lang="en-US" sz="1900" i="1">
                                    <a:latin typeface="Cambria Math" charset="0"/>
                                    <a:ea typeface="Cambria Math" charset="0"/>
                                    <a:cs typeface="Cambria Math" charset="0"/>
                                  </a:rPr>
                                </m:ctrlPr>
                              </m:sSubPr>
                              <m:e>
                                <m:r>
                                  <a:rPr lang="en-US" sz="1900" i="1">
                                    <a:latin typeface="Cambria Math" charset="0"/>
                                    <a:ea typeface="Cambria Math" charset="0"/>
                                    <a:cs typeface="Cambria Math" charset="0"/>
                                  </a:rPr>
                                  <m:t>𝛽</m:t>
                                </m:r>
                              </m:e>
                              <m:sub>
                                <m:r>
                                  <a:rPr lang="en-US" sz="1900" i="1">
                                    <a:latin typeface="Cambria Math" charset="0"/>
                                    <a:ea typeface="Cambria Math" charset="0"/>
                                    <a:cs typeface="Cambria Math" charset="0"/>
                                  </a:rPr>
                                  <m:t>𝑗</m:t>
                                </m:r>
                              </m:sub>
                            </m:sSub>
                          </m:e>
                        </m:acc>
                        <m:sSub>
                          <m:sSubPr>
                            <m:ctrlPr>
                              <a:rPr lang="en-US" sz="1900" i="1">
                                <a:latin typeface="Cambria Math" charset="0"/>
                              </a:rPr>
                            </m:ctrlPr>
                          </m:sSubPr>
                          <m:e>
                            <m:r>
                              <a:rPr lang="en-US" sz="1900" i="1">
                                <a:latin typeface="Cambria Math" charset="0"/>
                              </a:rPr>
                              <m:t>𝑥</m:t>
                            </m:r>
                          </m:e>
                          <m:sub>
                            <m:r>
                              <a:rPr lang="en-US" sz="1900" i="1">
                                <a:latin typeface="Cambria Math" charset="0"/>
                              </a:rPr>
                              <m:t>𝑗</m:t>
                            </m:r>
                          </m:sub>
                        </m:sSub>
                      </m:e>
                    </m:nary>
                    <m:r>
                      <a:rPr lang="en-US" sz="1900" i="1">
                        <a:latin typeface="Cambria Math" charset="0"/>
                      </a:rPr>
                      <m:t>)</m:t>
                    </m:r>
                  </m:oMath>
                </a14:m>
                <a:endParaRPr lang="en-US" sz="1900" dirty="0" smtClean="0"/>
              </a:p>
              <a:p>
                <a:pPr marL="384048" lvl="2" indent="0">
                  <a:buNone/>
                </a:pPr>
                <a:r>
                  <a:rPr lang="en-US" sz="1900" dirty="0"/>
                  <a:t>[</a:t>
                </a:r>
                <a:r>
                  <a:rPr lang="en-US" sz="1900" dirty="0" smtClean="0"/>
                  <a:t>Estimation error of </a:t>
                </a:r>
                <a14:m>
                  <m:oMath xmlns:m="http://schemas.openxmlformats.org/officeDocument/2006/math">
                    <m:acc>
                      <m:accPr>
                        <m:chr m:val="̂"/>
                        <m:ctrlPr>
                          <a:rPr lang="en-US" sz="1900" i="1" smtClean="0">
                            <a:solidFill>
                              <a:schemeClr val="tx1"/>
                            </a:solidFill>
                            <a:latin typeface="Cambria Math" charset="0"/>
                          </a:rPr>
                        </m:ctrlPr>
                      </m:accPr>
                      <m:e>
                        <m:r>
                          <a:rPr lang="en-US" sz="1900" i="1">
                            <a:solidFill>
                              <a:schemeClr val="tx1"/>
                            </a:solidFill>
                            <a:latin typeface="Cambria Math" charset="0"/>
                            <a:ea typeface="Cambria Math" charset="0"/>
                            <a:cs typeface="Cambria Math" charset="0"/>
                          </a:rPr>
                          <m:t>𝜇</m:t>
                        </m:r>
                      </m:e>
                    </m:acc>
                  </m:oMath>
                </a14:m>
                <a:r>
                  <a:rPr lang="en-US" sz="1900" dirty="0" smtClean="0">
                    <a:solidFill>
                      <a:schemeClr val="tx1"/>
                    </a:solidFill>
                  </a:rPr>
                  <a:t>:  </a:t>
                </a:r>
                <a14:m>
                  <m:oMath xmlns:m="http://schemas.openxmlformats.org/officeDocument/2006/math">
                    <m:sSup>
                      <m:sSupPr>
                        <m:ctrlPr>
                          <a:rPr lang="en-US" sz="1900" i="1" dirty="0" smtClean="0">
                            <a:solidFill>
                              <a:schemeClr val="tx1"/>
                            </a:solidFill>
                            <a:latin typeface="Cambria Math" charset="0"/>
                          </a:rPr>
                        </m:ctrlPr>
                      </m:sSupPr>
                      <m:e>
                        <m:r>
                          <m:rPr>
                            <m:nor/>
                          </m:rPr>
                          <a:rPr lang="en-US" sz="1900" dirty="0">
                            <a:solidFill>
                              <a:schemeClr val="tx1"/>
                            </a:solidFill>
                          </a:rPr>
                          <m:t>(</m:t>
                        </m:r>
                        <m:r>
                          <a:rPr lang="en-US" sz="1900" i="1">
                            <a:solidFill>
                              <a:schemeClr val="tx1"/>
                            </a:solidFill>
                            <a:latin typeface="Cambria Math" charset="0"/>
                            <a:ea typeface="Cambria Math" charset="0"/>
                            <a:cs typeface="Cambria Math" charset="0"/>
                          </a:rPr>
                          <m:t>𝔼</m:t>
                        </m:r>
                        <m:acc>
                          <m:accPr>
                            <m:chr m:val="̂"/>
                            <m:ctrlPr>
                              <a:rPr lang="en-US" sz="1900" i="1">
                                <a:solidFill>
                                  <a:schemeClr val="tx1"/>
                                </a:solidFill>
                                <a:latin typeface="Cambria Math" charset="0"/>
                              </a:rPr>
                            </m:ctrlPr>
                          </m:accPr>
                          <m:e>
                            <m:r>
                              <a:rPr lang="en-US" sz="1900" i="1">
                                <a:solidFill>
                                  <a:schemeClr val="tx1"/>
                                </a:solidFill>
                                <a:latin typeface="Cambria Math" charset="0"/>
                                <a:ea typeface="Cambria Math" charset="0"/>
                                <a:cs typeface="Cambria Math" charset="0"/>
                              </a:rPr>
                              <m:t>𝜇</m:t>
                            </m:r>
                          </m:e>
                        </m:acc>
                        <m:r>
                          <a:rPr lang="en-US" sz="1900" i="1">
                            <a:solidFill>
                              <a:schemeClr val="tx1"/>
                            </a:solidFill>
                            <a:latin typeface="Cambria Math" charset="0"/>
                            <a:ea typeface="Cambria Math" charset="0"/>
                            <a:cs typeface="Cambria Math" charset="0"/>
                          </a:rPr>
                          <m:t> </m:t>
                        </m:r>
                        <m:d>
                          <m:dPr>
                            <m:begChr m:val="{"/>
                            <m:endChr m:val="}"/>
                            <m:ctrlPr>
                              <a:rPr lang="en-US" sz="1900" i="1">
                                <a:solidFill>
                                  <a:schemeClr val="tx1"/>
                                </a:solidFill>
                                <a:latin typeface="Cambria Math" charset="0"/>
                                <a:ea typeface="Cambria Math" charset="0"/>
                                <a:cs typeface="Cambria Math" charset="0"/>
                              </a:rPr>
                            </m:ctrlPr>
                          </m:dPr>
                          <m:e>
                            <m:sSub>
                              <m:sSubPr>
                                <m:ctrlPr>
                                  <a:rPr lang="en-US" sz="1900" i="1">
                                    <a:solidFill>
                                      <a:schemeClr val="tx1"/>
                                    </a:solidFill>
                                    <a:latin typeface="Cambria Math" charset="0"/>
                                  </a:rPr>
                                </m:ctrlPr>
                              </m:sSubPr>
                              <m:e>
                                <m:r>
                                  <a:rPr lang="en-US" sz="1900" i="1">
                                    <a:solidFill>
                                      <a:schemeClr val="tx1"/>
                                    </a:solidFill>
                                    <a:latin typeface="Cambria Math" charset="0"/>
                                  </a:rPr>
                                  <m:t>𝑌</m:t>
                                </m:r>
                              </m:e>
                              <m:sub>
                                <m:r>
                                  <a:rPr lang="en-US" sz="1900" i="1">
                                    <a:solidFill>
                                      <a:schemeClr val="tx1"/>
                                    </a:solidFill>
                                    <a:latin typeface="Cambria Math" charset="0"/>
                                  </a:rPr>
                                  <m:t>𝑖</m:t>
                                </m:r>
                              </m:sub>
                            </m:sSub>
                          </m:e>
                          <m:e>
                            <m:sSub>
                              <m:sSubPr>
                                <m:ctrlPr>
                                  <a:rPr lang="en-US" sz="1900" i="1">
                                    <a:solidFill>
                                      <a:schemeClr val="tx1"/>
                                    </a:solidFill>
                                    <a:latin typeface="Cambria Math" charset="0"/>
                                  </a:rPr>
                                </m:ctrlPr>
                              </m:sSubPr>
                              <m:e>
                                <m:r>
                                  <a:rPr lang="en-US" sz="1900" i="1">
                                    <a:solidFill>
                                      <a:schemeClr val="tx1"/>
                                    </a:solidFill>
                                    <a:latin typeface="Cambria Math" charset="0"/>
                                  </a:rPr>
                                  <m:t>𝑋</m:t>
                                </m:r>
                              </m:e>
                              <m:sub>
                                <m:r>
                                  <a:rPr lang="en-US" sz="1900" i="1">
                                    <a:solidFill>
                                      <a:schemeClr val="tx1"/>
                                    </a:solidFill>
                                    <a:latin typeface="Cambria Math" charset="0"/>
                                  </a:rPr>
                                  <m:t>𝑖</m:t>
                                </m:r>
                              </m:sub>
                            </m:sSub>
                          </m:e>
                        </m:d>
                        <m:r>
                          <a:rPr lang="en-US" sz="1900">
                            <a:solidFill>
                              <a:schemeClr val="tx1"/>
                            </a:solidFill>
                            <a:latin typeface="Cambria Math" charset="0"/>
                          </a:rPr>
                          <m:t>−</m:t>
                        </m:r>
                        <m:r>
                          <a:rPr lang="en-US" sz="1900" i="1">
                            <a:solidFill>
                              <a:schemeClr val="tx1"/>
                            </a:solidFill>
                            <a:latin typeface="Cambria Math" charset="0"/>
                            <a:ea typeface="Cambria Math" charset="0"/>
                            <a:cs typeface="Cambria Math" charset="0"/>
                          </a:rPr>
                          <m:t>𝜇</m:t>
                        </m:r>
                        <m:r>
                          <a:rPr lang="en-US" sz="1900" i="1">
                            <a:solidFill>
                              <a:schemeClr val="tx1"/>
                            </a:solidFill>
                            <a:latin typeface="Cambria Math" charset="0"/>
                            <a:ea typeface="Cambria Math" charset="0"/>
                            <a:cs typeface="Cambria Math" charset="0"/>
                          </a:rPr>
                          <m:t>{</m:t>
                        </m:r>
                        <m:sSub>
                          <m:sSubPr>
                            <m:ctrlPr>
                              <a:rPr lang="en-US" sz="1900" i="1">
                                <a:solidFill>
                                  <a:schemeClr val="tx1"/>
                                </a:solidFill>
                                <a:latin typeface="Cambria Math" charset="0"/>
                              </a:rPr>
                            </m:ctrlPr>
                          </m:sSubPr>
                          <m:e>
                            <m:r>
                              <a:rPr lang="en-US" sz="1900" i="1">
                                <a:solidFill>
                                  <a:schemeClr val="tx1"/>
                                </a:solidFill>
                                <a:latin typeface="Cambria Math" charset="0"/>
                              </a:rPr>
                              <m:t>𝑌</m:t>
                            </m:r>
                          </m:e>
                          <m:sub>
                            <m:r>
                              <a:rPr lang="en-US" sz="1900" i="1">
                                <a:solidFill>
                                  <a:schemeClr val="tx1"/>
                                </a:solidFill>
                                <a:latin typeface="Cambria Math" charset="0"/>
                              </a:rPr>
                              <m:t>𝑖</m:t>
                            </m:r>
                          </m:sub>
                        </m:sSub>
                        <m:r>
                          <a:rPr lang="en-US" sz="1900" i="1">
                            <a:solidFill>
                              <a:schemeClr val="tx1"/>
                            </a:solidFill>
                            <a:latin typeface="Cambria Math" charset="0"/>
                          </a:rPr>
                          <m:t>|</m:t>
                        </m:r>
                        <m:sSub>
                          <m:sSubPr>
                            <m:ctrlPr>
                              <a:rPr lang="en-US" sz="1900" i="1">
                                <a:solidFill>
                                  <a:schemeClr val="tx1"/>
                                </a:solidFill>
                                <a:latin typeface="Cambria Math" charset="0"/>
                              </a:rPr>
                            </m:ctrlPr>
                          </m:sSubPr>
                          <m:e>
                            <m:r>
                              <a:rPr lang="en-US" sz="1900" i="1">
                                <a:solidFill>
                                  <a:schemeClr val="tx1"/>
                                </a:solidFill>
                                <a:latin typeface="Cambria Math" charset="0"/>
                              </a:rPr>
                              <m:t>𝑋</m:t>
                            </m:r>
                          </m:e>
                          <m:sub>
                            <m:r>
                              <a:rPr lang="en-US" sz="1900" i="1">
                                <a:solidFill>
                                  <a:schemeClr val="tx1"/>
                                </a:solidFill>
                                <a:latin typeface="Cambria Math" charset="0"/>
                              </a:rPr>
                              <m:t>𝑖</m:t>
                            </m:r>
                          </m:sub>
                        </m:sSub>
                        <m:r>
                          <a:rPr lang="en-US" sz="1900" i="1">
                            <a:solidFill>
                              <a:schemeClr val="tx1"/>
                            </a:solidFill>
                            <a:latin typeface="Cambria Math" charset="0"/>
                          </a:rPr>
                          <m:t>}</m:t>
                        </m:r>
                        <m:r>
                          <m:rPr>
                            <m:nor/>
                          </m:rPr>
                          <a:rPr lang="en-US" sz="1900" dirty="0">
                            <a:solidFill>
                              <a:schemeClr val="tx1"/>
                            </a:solidFill>
                          </a:rPr>
                          <m:t>)</m:t>
                        </m:r>
                      </m:e>
                      <m:sup>
                        <m:r>
                          <a:rPr lang="en-US" sz="1900" b="0" i="1" dirty="0" smtClean="0">
                            <a:solidFill>
                              <a:schemeClr val="tx1"/>
                            </a:solidFill>
                            <a:latin typeface="Cambria Math" charset="0"/>
                          </a:rPr>
                          <m:t>2</m:t>
                        </m:r>
                      </m:sup>
                    </m:sSup>
                  </m:oMath>
                </a14:m>
                <a:r>
                  <a:rPr lang="en-US" sz="1900" dirty="0" smtClean="0">
                    <a:solidFill>
                      <a:schemeClr val="tx1"/>
                    </a:solidFill>
                  </a:rPr>
                  <a:t> + </a:t>
                </a:r>
                <a14:m>
                  <m:oMath xmlns:m="http://schemas.openxmlformats.org/officeDocument/2006/math">
                    <m:r>
                      <a:rPr lang="en-US" sz="1900" i="1">
                        <a:solidFill>
                          <a:schemeClr val="tx1"/>
                        </a:solidFill>
                        <a:latin typeface="Cambria Math" charset="0"/>
                        <a:ea typeface="Cambria Math" charset="0"/>
                        <a:cs typeface="Cambria Math" charset="0"/>
                      </a:rPr>
                      <m:t>𝔼</m:t>
                    </m:r>
                    <m:sSup>
                      <m:sSupPr>
                        <m:ctrlPr>
                          <a:rPr lang="en-US" sz="1900" i="1" smtClean="0">
                            <a:solidFill>
                              <a:schemeClr val="tx1"/>
                            </a:solidFill>
                            <a:latin typeface="Cambria Math" charset="0"/>
                            <a:ea typeface="Cambria Math" charset="0"/>
                            <a:cs typeface="Cambria Math" charset="0"/>
                          </a:rPr>
                        </m:ctrlPr>
                      </m:sSupPr>
                      <m:e>
                        <m:r>
                          <m:rPr>
                            <m:nor/>
                          </m:rPr>
                          <a:rPr lang="en-US" sz="1900" dirty="0">
                            <a:solidFill>
                              <a:schemeClr val="tx1"/>
                            </a:solidFill>
                          </a:rPr>
                          <m:t>(</m:t>
                        </m:r>
                        <m:acc>
                          <m:accPr>
                            <m:chr m:val="̂"/>
                            <m:ctrlPr>
                              <a:rPr lang="en-US" sz="1900" i="1">
                                <a:solidFill>
                                  <a:schemeClr val="tx1"/>
                                </a:solidFill>
                                <a:latin typeface="Cambria Math" charset="0"/>
                              </a:rPr>
                            </m:ctrlPr>
                          </m:accPr>
                          <m:e>
                            <m:r>
                              <a:rPr lang="en-US" sz="1900" i="1">
                                <a:solidFill>
                                  <a:schemeClr val="tx1"/>
                                </a:solidFill>
                                <a:latin typeface="Cambria Math" charset="0"/>
                                <a:ea typeface="Cambria Math" charset="0"/>
                                <a:cs typeface="Cambria Math" charset="0"/>
                              </a:rPr>
                              <m:t>𝜇</m:t>
                            </m:r>
                          </m:e>
                        </m:acc>
                        <m:r>
                          <a:rPr lang="en-US" sz="1900" i="1">
                            <a:solidFill>
                              <a:schemeClr val="tx1"/>
                            </a:solidFill>
                            <a:latin typeface="Cambria Math" charset="0"/>
                            <a:ea typeface="Cambria Math" charset="0"/>
                            <a:cs typeface="Cambria Math" charset="0"/>
                          </a:rPr>
                          <m:t> </m:t>
                        </m:r>
                        <m:d>
                          <m:dPr>
                            <m:begChr m:val="{"/>
                            <m:endChr m:val="}"/>
                            <m:ctrlPr>
                              <a:rPr lang="en-US" sz="1900" i="1">
                                <a:solidFill>
                                  <a:schemeClr val="tx1"/>
                                </a:solidFill>
                                <a:latin typeface="Cambria Math" charset="0"/>
                                <a:ea typeface="Cambria Math" charset="0"/>
                                <a:cs typeface="Cambria Math" charset="0"/>
                              </a:rPr>
                            </m:ctrlPr>
                          </m:dPr>
                          <m:e>
                            <m:sSub>
                              <m:sSubPr>
                                <m:ctrlPr>
                                  <a:rPr lang="en-US" sz="1900" i="1">
                                    <a:solidFill>
                                      <a:schemeClr val="tx1"/>
                                    </a:solidFill>
                                    <a:latin typeface="Cambria Math" charset="0"/>
                                  </a:rPr>
                                </m:ctrlPr>
                              </m:sSubPr>
                              <m:e>
                                <m:r>
                                  <a:rPr lang="en-US" sz="1900" i="1">
                                    <a:solidFill>
                                      <a:schemeClr val="tx1"/>
                                    </a:solidFill>
                                    <a:latin typeface="Cambria Math" charset="0"/>
                                  </a:rPr>
                                  <m:t>𝑌</m:t>
                                </m:r>
                              </m:e>
                              <m:sub>
                                <m:r>
                                  <a:rPr lang="en-US" sz="1900" i="1">
                                    <a:solidFill>
                                      <a:schemeClr val="tx1"/>
                                    </a:solidFill>
                                    <a:latin typeface="Cambria Math" charset="0"/>
                                  </a:rPr>
                                  <m:t>𝑖</m:t>
                                </m:r>
                              </m:sub>
                            </m:sSub>
                          </m:e>
                          <m:e>
                            <m:sSub>
                              <m:sSubPr>
                                <m:ctrlPr>
                                  <a:rPr lang="en-US" sz="1900" i="1">
                                    <a:solidFill>
                                      <a:schemeClr val="tx1"/>
                                    </a:solidFill>
                                    <a:latin typeface="Cambria Math" charset="0"/>
                                  </a:rPr>
                                </m:ctrlPr>
                              </m:sSubPr>
                              <m:e>
                                <m:r>
                                  <a:rPr lang="en-US" sz="1900" i="1">
                                    <a:solidFill>
                                      <a:schemeClr val="tx1"/>
                                    </a:solidFill>
                                    <a:latin typeface="Cambria Math" charset="0"/>
                                  </a:rPr>
                                  <m:t>𝑋</m:t>
                                </m:r>
                              </m:e>
                              <m:sub>
                                <m:r>
                                  <a:rPr lang="en-US" sz="1900" i="1">
                                    <a:solidFill>
                                      <a:schemeClr val="tx1"/>
                                    </a:solidFill>
                                    <a:latin typeface="Cambria Math" charset="0"/>
                                  </a:rPr>
                                  <m:t>𝑖</m:t>
                                </m:r>
                              </m:sub>
                            </m:sSub>
                          </m:e>
                        </m:d>
                        <m:r>
                          <a:rPr lang="en-US" sz="1900" i="1">
                            <a:solidFill>
                              <a:schemeClr val="tx1"/>
                            </a:solidFill>
                            <a:latin typeface="Cambria Math" charset="0"/>
                          </a:rPr>
                          <m:t>−</m:t>
                        </m:r>
                        <m:r>
                          <a:rPr lang="en-US" sz="1900" i="1">
                            <a:solidFill>
                              <a:schemeClr val="tx1"/>
                            </a:solidFill>
                            <a:latin typeface="Cambria Math" charset="0"/>
                            <a:ea typeface="Cambria Math" charset="0"/>
                            <a:cs typeface="Cambria Math" charset="0"/>
                          </a:rPr>
                          <m:t>𝔼</m:t>
                        </m:r>
                        <m:acc>
                          <m:accPr>
                            <m:chr m:val="̂"/>
                            <m:ctrlPr>
                              <a:rPr lang="en-US" sz="1900" i="1">
                                <a:solidFill>
                                  <a:schemeClr val="tx1"/>
                                </a:solidFill>
                                <a:latin typeface="Cambria Math" charset="0"/>
                              </a:rPr>
                            </m:ctrlPr>
                          </m:accPr>
                          <m:e>
                            <m:r>
                              <a:rPr lang="en-US" sz="1900" i="1">
                                <a:solidFill>
                                  <a:schemeClr val="tx1"/>
                                </a:solidFill>
                                <a:latin typeface="Cambria Math" charset="0"/>
                                <a:ea typeface="Cambria Math" charset="0"/>
                                <a:cs typeface="Cambria Math" charset="0"/>
                              </a:rPr>
                              <m:t>𝜇</m:t>
                            </m:r>
                          </m:e>
                        </m:acc>
                        <m:r>
                          <a:rPr lang="en-US" sz="1900" i="1">
                            <a:solidFill>
                              <a:schemeClr val="tx1"/>
                            </a:solidFill>
                            <a:latin typeface="Cambria Math" charset="0"/>
                            <a:ea typeface="Cambria Math" charset="0"/>
                            <a:cs typeface="Cambria Math" charset="0"/>
                          </a:rPr>
                          <m:t> </m:t>
                        </m:r>
                        <m:d>
                          <m:dPr>
                            <m:begChr m:val="{"/>
                            <m:endChr m:val="}"/>
                            <m:ctrlPr>
                              <a:rPr lang="en-US" sz="1900" i="1">
                                <a:solidFill>
                                  <a:schemeClr val="tx1"/>
                                </a:solidFill>
                                <a:latin typeface="Cambria Math" charset="0"/>
                                <a:ea typeface="Cambria Math" charset="0"/>
                                <a:cs typeface="Cambria Math" charset="0"/>
                              </a:rPr>
                            </m:ctrlPr>
                          </m:dPr>
                          <m:e>
                            <m:sSub>
                              <m:sSubPr>
                                <m:ctrlPr>
                                  <a:rPr lang="en-US" sz="1900" i="1">
                                    <a:solidFill>
                                      <a:schemeClr val="tx1"/>
                                    </a:solidFill>
                                    <a:latin typeface="Cambria Math" charset="0"/>
                                  </a:rPr>
                                </m:ctrlPr>
                              </m:sSubPr>
                              <m:e>
                                <m:r>
                                  <a:rPr lang="en-US" sz="1900" i="1">
                                    <a:solidFill>
                                      <a:schemeClr val="tx1"/>
                                    </a:solidFill>
                                    <a:latin typeface="Cambria Math" charset="0"/>
                                  </a:rPr>
                                  <m:t>𝑌</m:t>
                                </m:r>
                              </m:e>
                              <m:sub>
                                <m:r>
                                  <a:rPr lang="en-US" sz="1900" i="1">
                                    <a:solidFill>
                                      <a:schemeClr val="tx1"/>
                                    </a:solidFill>
                                    <a:latin typeface="Cambria Math" charset="0"/>
                                  </a:rPr>
                                  <m:t>𝑖</m:t>
                                </m:r>
                              </m:sub>
                            </m:sSub>
                          </m:e>
                          <m:e>
                            <m:sSub>
                              <m:sSubPr>
                                <m:ctrlPr>
                                  <a:rPr lang="en-US" sz="1900" i="1">
                                    <a:solidFill>
                                      <a:schemeClr val="tx1"/>
                                    </a:solidFill>
                                    <a:latin typeface="Cambria Math" charset="0"/>
                                  </a:rPr>
                                </m:ctrlPr>
                              </m:sSubPr>
                              <m:e>
                                <m:r>
                                  <a:rPr lang="en-US" sz="1900" i="1">
                                    <a:solidFill>
                                      <a:schemeClr val="tx1"/>
                                    </a:solidFill>
                                    <a:latin typeface="Cambria Math" charset="0"/>
                                  </a:rPr>
                                  <m:t>𝑋</m:t>
                                </m:r>
                              </m:e>
                              <m:sub>
                                <m:r>
                                  <a:rPr lang="en-US" sz="1900" i="1">
                                    <a:solidFill>
                                      <a:schemeClr val="tx1"/>
                                    </a:solidFill>
                                    <a:latin typeface="Cambria Math" charset="0"/>
                                  </a:rPr>
                                  <m:t>𝑖</m:t>
                                </m:r>
                              </m:sub>
                            </m:sSub>
                          </m:e>
                        </m:d>
                        <m:r>
                          <m:rPr>
                            <m:nor/>
                          </m:rPr>
                          <a:rPr lang="en-US" sz="1900" dirty="0">
                            <a:solidFill>
                              <a:schemeClr val="tx1"/>
                            </a:solidFill>
                          </a:rPr>
                          <m:t>)</m:t>
                        </m:r>
                      </m:e>
                      <m:sup>
                        <m:r>
                          <a:rPr lang="en-US" sz="1900" b="0" i="1" smtClean="0">
                            <a:solidFill>
                              <a:schemeClr val="tx1"/>
                            </a:solidFill>
                            <a:latin typeface="Cambria Math" charset="0"/>
                            <a:ea typeface="Cambria Math" charset="0"/>
                            <a:cs typeface="Cambria Math" charset="0"/>
                          </a:rPr>
                          <m:t>2</m:t>
                        </m:r>
                      </m:sup>
                    </m:sSup>
                  </m:oMath>
                </a14:m>
                <a:r>
                  <a:rPr lang="en-US" sz="1900" dirty="0" smtClean="0"/>
                  <a:t> ]</a:t>
                </a:r>
                <a:endParaRPr lang="en-US" sz="1900" dirty="0"/>
              </a:p>
              <a:p>
                <a:pPr lvl="1">
                  <a:buFont typeface="Arial" charset="0"/>
                  <a:buChar char="•"/>
                </a:pPr>
                <a:r>
                  <a:rPr lang="en-US" altLang="en-US" sz="1900" dirty="0">
                    <a:latin typeface="Cambria Math" charset="0"/>
                    <a:ea typeface="Cambria Math" charset="0"/>
                    <a:cs typeface="Cambria Math" charset="0"/>
                  </a:rPr>
                  <a:t>Irreducible error: </a:t>
                </a:r>
                <a14:m>
                  <m:oMath xmlns:m="http://schemas.openxmlformats.org/officeDocument/2006/math">
                    <m:r>
                      <a:rPr lang="en-US" sz="1900" i="1">
                        <a:latin typeface="Cambria Math" charset="0"/>
                        <a:ea typeface="Cambria Math" charset="0"/>
                        <a:cs typeface="Cambria Math" charset="0"/>
                      </a:rPr>
                      <m:t>𝜀</m:t>
                    </m:r>
                  </m:oMath>
                </a14:m>
                <a:endParaRPr lang="en-US" sz="1900" dirty="0"/>
              </a:p>
              <a:p>
                <a:pPr>
                  <a:buFont typeface="Arial" charset="0"/>
                  <a:buChar char="•"/>
                </a:pPr>
                <a:r>
                  <a:rPr lang="en-US" altLang="en-US" sz="1900" dirty="0">
                    <a:latin typeface="Cambria Math" charset="0"/>
                    <a:ea typeface="Cambria Math" charset="0"/>
                    <a:cs typeface="Cambria Math" charset="0"/>
                  </a:rPr>
                  <a:t> As </a:t>
                </a:r>
                <a14:m>
                  <m:oMath xmlns:m="http://schemas.openxmlformats.org/officeDocument/2006/math">
                    <m:r>
                      <a:rPr lang="en-US" altLang="en-US" sz="1900" i="1">
                        <a:latin typeface="Cambria Math" charset="0"/>
                        <a:ea typeface="Cambria Math" charset="0"/>
                        <a:cs typeface="Cambria Math" charset="0"/>
                      </a:rPr>
                      <m:t>𝑝</m:t>
                    </m:r>
                  </m:oMath>
                </a14:m>
                <a:r>
                  <a:rPr lang="en-US" altLang="en-US" sz="1900" dirty="0">
                    <a:latin typeface="Cambria Math" charset="0"/>
                    <a:ea typeface="Cambria Math" charset="0"/>
                    <a:cs typeface="Cambria Math" charset="0"/>
                  </a:rPr>
                  <a:t> increases, approximation error tends to decrease</a:t>
                </a:r>
              </a:p>
              <a:p>
                <a:pPr>
                  <a:buFont typeface="Arial" charset="0"/>
                  <a:buChar char="•"/>
                </a:pPr>
                <a:r>
                  <a:rPr lang="en-US" altLang="en-US" sz="1900" dirty="0">
                    <a:latin typeface="Cambria Math" charset="0"/>
                    <a:ea typeface="Cambria Math" charset="0"/>
                    <a:cs typeface="Cambria Math" charset="0"/>
                  </a:rPr>
                  <a:t> As </a:t>
                </a:r>
                <a14:m>
                  <m:oMath xmlns:m="http://schemas.openxmlformats.org/officeDocument/2006/math">
                    <m:r>
                      <a:rPr lang="en-US" altLang="en-US" sz="1900" i="1">
                        <a:latin typeface="Cambria Math" charset="0"/>
                        <a:ea typeface="Cambria Math" charset="0"/>
                        <a:cs typeface="Cambria Math" charset="0"/>
                      </a:rPr>
                      <m:t>𝑝</m:t>
                    </m:r>
                  </m:oMath>
                </a14:m>
                <a:r>
                  <a:rPr lang="en-US" altLang="en-US" sz="1900" dirty="0">
                    <a:latin typeface="Cambria Math" charset="0"/>
                    <a:ea typeface="Cambria Math" charset="0"/>
                    <a:cs typeface="Cambria Math" charset="0"/>
                  </a:rPr>
                  <a:t> increases, estimation error tends to </a:t>
                </a:r>
                <a:r>
                  <a:rPr lang="en-US" altLang="en-US" sz="1900" dirty="0" smtClean="0">
                    <a:latin typeface="Cambria Math" charset="0"/>
                    <a:ea typeface="Cambria Math" charset="0"/>
                    <a:cs typeface="Cambria Math" charset="0"/>
                  </a:rPr>
                  <a:t>increase</a:t>
                </a:r>
                <a:r>
                  <a:rPr lang="en-US" altLang="en-US" sz="1900" dirty="0">
                    <a:latin typeface="Cambria Math" charset="0"/>
                    <a:ea typeface="Cambria Math" charset="0"/>
                    <a:cs typeface="Cambria Math" charset="0"/>
                  </a:rPr>
                  <a:t> </a:t>
                </a:r>
                <a:endParaRPr lang="en-US" altLang="en-US" sz="1900" dirty="0" smtClean="0">
                  <a:latin typeface="Cambria Math" charset="0"/>
                  <a:ea typeface="Cambria Math" charset="0"/>
                  <a:cs typeface="Cambria Math" charset="0"/>
                </a:endParaRPr>
              </a:p>
              <a:p>
                <a:pPr marL="0" indent="0">
                  <a:buNone/>
                </a:pPr>
                <a:r>
                  <a:rPr lang="en-US" altLang="en-US" sz="1900" dirty="0" smtClean="0">
                    <a:latin typeface="Cambria Math" charset="0"/>
                    <a:ea typeface="Cambria Math" charset="0"/>
                    <a:cs typeface="Cambria Math" charset="0"/>
                  </a:rPr>
                  <a:t>(</a:t>
                </a:r>
                <a14:m>
                  <m:oMath xmlns:m="http://schemas.openxmlformats.org/officeDocument/2006/math">
                    <m:sSub>
                      <m:sSubPr>
                        <m:ctrlPr>
                          <a:rPr lang="en-US" sz="1900" i="1">
                            <a:latin typeface="Cambria Math" charset="0"/>
                          </a:rPr>
                        </m:ctrlPr>
                      </m:sSubPr>
                      <m:e>
                        <m:acc>
                          <m:accPr>
                            <m:chr m:val="̂"/>
                            <m:ctrlPr>
                              <a:rPr lang="en-US" sz="1900" i="1">
                                <a:latin typeface="Cambria Math" charset="0"/>
                              </a:rPr>
                            </m:ctrlPr>
                          </m:accPr>
                          <m:e>
                            <m:r>
                              <a:rPr lang="en-US" sz="1900" i="1">
                                <a:latin typeface="Cambria Math" charset="0"/>
                                <a:ea typeface="Cambria Math" charset="0"/>
                                <a:cs typeface="Cambria Math" charset="0"/>
                              </a:rPr>
                              <m:t>𝛽</m:t>
                            </m:r>
                          </m:e>
                        </m:acc>
                      </m:e>
                      <m:sub>
                        <m:r>
                          <a:rPr lang="en-US" sz="1900" i="1">
                            <a:latin typeface="Cambria Math" charset="0"/>
                          </a:rPr>
                          <m:t>𝑗</m:t>
                        </m:r>
                      </m:sub>
                    </m:sSub>
                  </m:oMath>
                </a14:m>
                <a:r>
                  <a:rPr lang="en-US" altLang="en-US" sz="1900" dirty="0" smtClean="0">
                    <a:latin typeface="Cambria Math" charset="0"/>
                    <a:ea typeface="Cambria Math" charset="0"/>
                    <a:cs typeface="Cambria Math" charset="0"/>
                  </a:rPr>
                  <a:t> is unbiased and </a:t>
                </a:r>
                <a14:m>
                  <m:oMath xmlns:m="http://schemas.openxmlformats.org/officeDocument/2006/math">
                    <m:acc>
                      <m:accPr>
                        <m:chr m:val="̂"/>
                        <m:ctrlPr>
                          <a:rPr lang="en-US" sz="1900" i="1">
                            <a:latin typeface="Cambria Math" charset="0"/>
                          </a:rPr>
                        </m:ctrlPr>
                      </m:accPr>
                      <m:e>
                        <m:r>
                          <a:rPr lang="en-US" sz="1900" i="1">
                            <a:latin typeface="Cambria Math" charset="0"/>
                          </a:rPr>
                          <m:t>𝑣𝑎𝑟</m:t>
                        </m:r>
                      </m:e>
                    </m:acc>
                    <m:d>
                      <m:dPr>
                        <m:ctrlPr>
                          <a:rPr lang="en-US" sz="1900" i="1">
                            <a:latin typeface="Cambria Math" charset="0"/>
                          </a:rPr>
                        </m:ctrlPr>
                      </m:dPr>
                      <m:e>
                        <m:sSub>
                          <m:sSubPr>
                            <m:ctrlPr>
                              <a:rPr lang="en-US" sz="1900" i="1">
                                <a:latin typeface="Cambria Math" charset="0"/>
                              </a:rPr>
                            </m:ctrlPr>
                          </m:sSubPr>
                          <m:e>
                            <m:acc>
                              <m:accPr>
                                <m:chr m:val="̂"/>
                                <m:ctrlPr>
                                  <a:rPr lang="en-US" sz="1900" i="1">
                                    <a:latin typeface="Cambria Math" charset="0"/>
                                  </a:rPr>
                                </m:ctrlPr>
                              </m:accPr>
                              <m:e>
                                <m:r>
                                  <a:rPr lang="en-US" sz="1900" i="1">
                                    <a:latin typeface="Cambria Math" charset="0"/>
                                    <a:ea typeface="Cambria Math" charset="0"/>
                                    <a:cs typeface="Cambria Math" charset="0"/>
                                  </a:rPr>
                                  <m:t>𝛽</m:t>
                                </m:r>
                              </m:e>
                            </m:acc>
                          </m:e>
                          <m:sub>
                            <m:r>
                              <a:rPr lang="en-US" sz="1900" i="1">
                                <a:latin typeface="Cambria Math" charset="0"/>
                              </a:rPr>
                              <m:t>𝑗</m:t>
                            </m:r>
                          </m:sub>
                        </m:sSub>
                      </m:e>
                    </m:d>
                  </m:oMath>
                </a14:m>
                <a:r>
                  <a:rPr lang="en-US" altLang="en-US" sz="1900" dirty="0" smtClean="0">
                    <a:latin typeface="Cambria Math" charset="0"/>
                    <a:ea typeface="Cambria Math" charset="0"/>
                    <a:cs typeface="Cambria Math" charset="0"/>
                  </a:rPr>
                  <a:t> increases with more terms based on previous discussion)</a:t>
                </a:r>
                <a:endParaRPr lang="en-US" altLang="en-US" sz="1900" dirty="0">
                  <a:latin typeface="Cambria Math" charset="0"/>
                  <a:ea typeface="Cambria Math" charset="0"/>
                  <a:cs typeface="Cambria Math"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1" y="1845734"/>
                <a:ext cx="8610600" cy="4478866"/>
              </a:xfrm>
              <a:blipFill rotWithShape="0">
                <a:blip r:embed="rId2"/>
                <a:stretch>
                  <a:fillRect l="-1771" t="-13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458007C-4A25-4B52-A9D8-0BFB32107287}" type="slidenum">
              <a:rPr lang="en-US" smtClean="0"/>
              <a:t>24</a:t>
            </a:fld>
            <a:endParaRPr lang="en-US"/>
          </a:p>
        </p:txBody>
      </p:sp>
    </p:spTree>
    <p:extLst>
      <p:ext uri="{BB962C8B-B14F-4D97-AF65-F5344CB8AC3E}">
        <p14:creationId xmlns:p14="http://schemas.microsoft.com/office/powerpoint/2010/main" val="15230644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err="1" smtClean="0"/>
              <a:t>Kleiber’s</a:t>
            </a:r>
            <a:r>
              <a:rPr lang="en-US" dirty="0" smtClean="0"/>
              <a:t> Law</a:t>
            </a:r>
            <a:endParaRPr lang="en-US" dirty="0"/>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1458007C-4A25-4B52-A9D8-0BFB32107287}" type="slidenum">
              <a:rPr lang="en-US" smtClean="0"/>
              <a:t>25</a:t>
            </a:fld>
            <a:endParaRPr lang="en-US"/>
          </a:p>
        </p:txBody>
      </p:sp>
    </p:spTree>
    <p:extLst>
      <p:ext uri="{BB962C8B-B14F-4D97-AF65-F5344CB8AC3E}">
        <p14:creationId xmlns:p14="http://schemas.microsoft.com/office/powerpoint/2010/main" val="10291522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5778104" y="5105400"/>
            <a:ext cx="3185701" cy="1221810"/>
          </a:xfrm>
          <a:prstGeom prst="rect">
            <a:avLst/>
          </a:prstGeom>
        </p:spPr>
      </p:pic>
      <p:pic>
        <p:nvPicPr>
          <p:cNvPr id="4" name="Picture 3"/>
          <p:cNvPicPr>
            <a:picLocks noChangeAspect="1"/>
          </p:cNvPicPr>
          <p:nvPr/>
        </p:nvPicPr>
        <p:blipFill rotWithShape="1">
          <a:blip r:embed="rId4"/>
          <a:srcRect r="24076" b="42536"/>
          <a:stretch/>
        </p:blipFill>
        <p:spPr>
          <a:xfrm>
            <a:off x="914400" y="4233522"/>
            <a:ext cx="1524000" cy="777131"/>
          </a:xfrm>
          <a:prstGeom prst="rect">
            <a:avLst/>
          </a:prstGeom>
        </p:spPr>
      </p:pic>
      <p:pic>
        <p:nvPicPr>
          <p:cNvPr id="6" name="Picture 5"/>
          <p:cNvPicPr>
            <a:picLocks noChangeAspect="1"/>
          </p:cNvPicPr>
          <p:nvPr/>
        </p:nvPicPr>
        <p:blipFill>
          <a:blip r:embed="rId5"/>
          <a:stretch>
            <a:fillRect/>
          </a:stretch>
        </p:blipFill>
        <p:spPr>
          <a:xfrm>
            <a:off x="5562600" y="1763416"/>
            <a:ext cx="3581400" cy="3418184"/>
          </a:xfrm>
          <a:prstGeom prst="rect">
            <a:avLst/>
          </a:prstGeom>
        </p:spPr>
      </p:pic>
      <p:pic>
        <p:nvPicPr>
          <p:cNvPr id="12" name="Picture 11"/>
          <p:cNvPicPr>
            <a:picLocks noChangeAspect="1"/>
          </p:cNvPicPr>
          <p:nvPr/>
        </p:nvPicPr>
        <p:blipFill>
          <a:blip r:embed="rId6"/>
          <a:stretch>
            <a:fillRect/>
          </a:stretch>
        </p:blipFill>
        <p:spPr>
          <a:xfrm>
            <a:off x="914400" y="5105400"/>
            <a:ext cx="3200360" cy="636383"/>
          </a:xfrm>
          <a:prstGeom prst="rect">
            <a:avLst/>
          </a:prstGeom>
        </p:spPr>
      </p:pic>
      <p:sp>
        <p:nvSpPr>
          <p:cNvPr id="13" name="Rectangle 12"/>
          <p:cNvSpPr/>
          <p:nvPr/>
        </p:nvSpPr>
        <p:spPr>
          <a:xfrm>
            <a:off x="8440585" y="5864790"/>
            <a:ext cx="474815" cy="3836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4"/>
          <a:srcRect t="65367"/>
          <a:stretch/>
        </p:blipFill>
        <p:spPr>
          <a:xfrm>
            <a:off x="6285878" y="1814121"/>
            <a:ext cx="2170155" cy="506381"/>
          </a:xfrm>
          <a:prstGeom prst="rect">
            <a:avLst/>
          </a:prstGeom>
        </p:spPr>
      </p:pic>
      <p:sp>
        <p:nvSpPr>
          <p:cNvPr id="7" name="Title 6"/>
          <p:cNvSpPr>
            <a:spLocks noGrp="1"/>
          </p:cNvSpPr>
          <p:nvPr>
            <p:ph type="title"/>
          </p:nvPr>
        </p:nvSpPr>
        <p:spPr/>
        <p:txBody>
          <a:bodyPr/>
          <a:lstStyle/>
          <a:p>
            <a:r>
              <a:rPr lang="en-US" dirty="0" smtClean="0"/>
              <a:t>Example: </a:t>
            </a:r>
            <a:r>
              <a:rPr lang="en-US" dirty="0" err="1" smtClean="0"/>
              <a:t>Kleiber’s</a:t>
            </a:r>
            <a:r>
              <a:rPr lang="en-US" dirty="0" smtClean="0"/>
              <a:t> Law</a:t>
            </a:r>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3101546" y="4254882"/>
                <a:ext cx="2469292" cy="656655"/>
              </a:xfrm>
              <a:prstGeom prst="rect">
                <a:avLst/>
              </a:prstGeom>
              <a:noFill/>
            </p:spPr>
            <p:txBody>
              <a:bodyPr wrap="square" rtlCol="0">
                <a:spAutoFit/>
              </a:bodyPr>
              <a:lstStyle/>
              <a:p>
                <a:r>
                  <a:rPr lang="en-US" b="1" dirty="0" smtClean="0"/>
                  <a:t>Kleiber’s</a:t>
                </a:r>
                <a:r>
                  <a:rPr lang="en-US" b="1" dirty="0"/>
                  <a:t> </a:t>
                </a:r>
                <a:r>
                  <a:rPr lang="en-US" b="1" dirty="0" smtClean="0"/>
                  <a:t>Law: </a:t>
                </a:r>
                <a:r>
                  <a:rPr lang="en-US" dirty="0" smtClean="0"/>
                  <a:t>metabolism </a:t>
                </a:r>
                <a14:m>
                  <m:oMath xmlns:m="http://schemas.openxmlformats.org/officeDocument/2006/math">
                    <m:r>
                      <a:rPr lang="en-US" i="1" smtClean="0">
                        <a:latin typeface="Cambria Math" charset="0"/>
                        <a:ea typeface="Cambria Math" charset="0"/>
                        <a:cs typeface="Cambria Math" charset="0"/>
                      </a:rPr>
                      <m:t>∝</m:t>
                    </m:r>
                    <m:sSup>
                      <m:sSupPr>
                        <m:ctrlPr>
                          <a:rPr lang="en-US" i="1" smtClean="0">
                            <a:latin typeface="Cambria Math" charset="0"/>
                            <a:ea typeface="Cambria Math" charset="0"/>
                            <a:cs typeface="Cambria Math" charset="0"/>
                          </a:rPr>
                        </m:ctrlPr>
                      </m:sSupPr>
                      <m:e>
                        <m:r>
                          <m:rPr>
                            <m:sty m:val="p"/>
                          </m:rPr>
                          <a:rPr lang="en-US" b="0" i="0" smtClean="0">
                            <a:latin typeface="Cambria Math" charset="0"/>
                            <a:ea typeface="Cambria Math" charset="0"/>
                            <a:cs typeface="Cambria Math" charset="0"/>
                          </a:rPr>
                          <m:t>mass</m:t>
                        </m:r>
                      </m:e>
                      <m:sup>
                        <m:r>
                          <a:rPr lang="en-US" b="0" i="1" smtClean="0">
                            <a:latin typeface="Cambria Math" charset="0"/>
                            <a:ea typeface="Cambria Math" charset="0"/>
                            <a:cs typeface="Cambria Math" charset="0"/>
                          </a:rPr>
                          <m:t>3/4</m:t>
                        </m:r>
                      </m:sup>
                    </m:sSup>
                  </m:oMath>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3101546" y="4254882"/>
                <a:ext cx="2469292" cy="656655"/>
              </a:xfrm>
              <a:prstGeom prst="rect">
                <a:avLst/>
              </a:prstGeom>
              <a:blipFill rotWithShape="0">
                <a:blip r:embed="rId7"/>
                <a:stretch>
                  <a:fillRect l="-2222" t="-5556" b="-13889"/>
                </a:stretch>
              </a:blipFill>
            </p:spPr>
            <p:txBody>
              <a:bodyPr/>
              <a:lstStyle/>
              <a:p>
                <a:r>
                  <a:rPr lang="en-US">
                    <a:noFill/>
                  </a:rPr>
                  <a:t> </a:t>
                </a:r>
              </a:p>
            </p:txBody>
          </p:sp>
        </mc:Fallback>
      </mc:AlternateContent>
      <p:cxnSp>
        <p:nvCxnSpPr>
          <p:cNvPr id="10" name="Straight Arrow Connector 9"/>
          <p:cNvCxnSpPr/>
          <p:nvPr/>
        </p:nvCxnSpPr>
        <p:spPr>
          <a:xfrm flipV="1">
            <a:off x="5257800" y="4343400"/>
            <a:ext cx="2057400" cy="15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43795" y="5791200"/>
            <a:ext cx="4785904" cy="584775"/>
          </a:xfrm>
          <a:prstGeom prst="rect">
            <a:avLst/>
          </a:prstGeom>
          <a:noFill/>
        </p:spPr>
        <p:txBody>
          <a:bodyPr wrap="square" rtlCol="0">
            <a:spAutoFit/>
          </a:bodyPr>
          <a:lstStyle/>
          <a:p>
            <a:r>
              <a:rPr lang="en-US" sz="1600" dirty="0" smtClean="0"/>
              <a:t>(Note: Using </a:t>
            </a:r>
            <a:r>
              <a:rPr lang="en-US" sz="1600" b="1" dirty="0" smtClean="0">
                <a:solidFill>
                  <a:schemeClr val="tx2">
                    <a:lumMod val="75000"/>
                  </a:schemeClr>
                </a:solidFill>
              </a:rPr>
              <a:t>PROC CORR</a:t>
            </a:r>
            <a:r>
              <a:rPr lang="en-US" sz="1600" dirty="0" smtClean="0"/>
              <a:t> you can create the correlation matrix among all the explanatory variables)</a:t>
            </a:r>
            <a:endParaRPr lang="en-US" sz="1600" dirty="0"/>
          </a:p>
        </p:txBody>
      </p:sp>
      <p:sp>
        <p:nvSpPr>
          <p:cNvPr id="15" name="Slide Number Placeholder 14"/>
          <p:cNvSpPr>
            <a:spLocks noGrp="1"/>
          </p:cNvSpPr>
          <p:nvPr>
            <p:ph type="sldNum" sz="quarter" idx="12"/>
          </p:nvPr>
        </p:nvSpPr>
        <p:spPr/>
        <p:txBody>
          <a:bodyPr/>
          <a:lstStyle/>
          <a:p>
            <a:fld id="{1458007C-4A25-4B52-A9D8-0BFB32107287}" type="slidenum">
              <a:rPr lang="en-US" smtClean="0"/>
              <a:t>26</a:t>
            </a:fld>
            <a:endParaRPr lang="en-US"/>
          </a:p>
        </p:txBody>
      </p:sp>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4400" y="1752600"/>
            <a:ext cx="3810000" cy="2442607"/>
          </a:xfrm>
          <a:prstGeom prst="rect">
            <a:avLst/>
          </a:prstGeom>
        </p:spPr>
      </p:pic>
      <p:sp>
        <p:nvSpPr>
          <p:cNvPr id="16" name="TextBox 15"/>
          <p:cNvSpPr txBox="1"/>
          <p:nvPr/>
        </p:nvSpPr>
        <p:spPr>
          <a:xfrm>
            <a:off x="5043488" y="57150"/>
            <a:ext cx="3920317" cy="369332"/>
          </a:xfrm>
          <a:prstGeom prst="rect">
            <a:avLst/>
          </a:prstGeom>
          <a:noFill/>
        </p:spPr>
        <p:txBody>
          <a:bodyPr wrap="square" rtlCol="0">
            <a:spAutoFit/>
          </a:bodyPr>
          <a:lstStyle/>
          <a:p>
            <a:r>
              <a:rPr lang="en-US" dirty="0" smtClean="0"/>
              <a:t>What is a pangolin? Why is it notable?</a:t>
            </a:r>
            <a:endParaRPr lang="en-US" dirty="0"/>
          </a:p>
        </p:txBody>
      </p:sp>
    </p:spTree>
    <p:extLst>
      <p:ext uri="{BB962C8B-B14F-4D97-AF65-F5344CB8AC3E}">
        <p14:creationId xmlns:p14="http://schemas.microsoft.com/office/powerpoint/2010/main" val="1389332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r="24076" b="42536"/>
          <a:stretch/>
        </p:blipFill>
        <p:spPr>
          <a:xfrm>
            <a:off x="914400" y="4233522"/>
            <a:ext cx="1524000" cy="777131"/>
          </a:xfrm>
          <a:prstGeom prst="rect">
            <a:avLst/>
          </a:prstGeom>
        </p:spPr>
      </p:pic>
      <p:pic>
        <p:nvPicPr>
          <p:cNvPr id="6" name="Picture 5"/>
          <p:cNvPicPr>
            <a:picLocks noChangeAspect="1"/>
          </p:cNvPicPr>
          <p:nvPr/>
        </p:nvPicPr>
        <p:blipFill>
          <a:blip r:embed="rId4"/>
          <a:stretch>
            <a:fillRect/>
          </a:stretch>
        </p:blipFill>
        <p:spPr>
          <a:xfrm>
            <a:off x="5562600" y="1763416"/>
            <a:ext cx="3581400" cy="3418184"/>
          </a:xfrm>
          <a:prstGeom prst="rect">
            <a:avLst/>
          </a:prstGeom>
        </p:spPr>
      </p:pic>
      <p:pic>
        <p:nvPicPr>
          <p:cNvPr id="3" name="Picture 2"/>
          <p:cNvPicPr>
            <a:picLocks noChangeAspect="1"/>
          </p:cNvPicPr>
          <p:nvPr/>
        </p:nvPicPr>
        <p:blipFill rotWithShape="1">
          <a:blip r:embed="rId3"/>
          <a:srcRect t="65367"/>
          <a:stretch/>
        </p:blipFill>
        <p:spPr>
          <a:xfrm>
            <a:off x="6285878" y="1814121"/>
            <a:ext cx="2170155" cy="506381"/>
          </a:xfrm>
          <a:prstGeom prst="rect">
            <a:avLst/>
          </a:prstGeom>
        </p:spPr>
      </p:pic>
      <p:sp>
        <p:nvSpPr>
          <p:cNvPr id="7" name="Title 6"/>
          <p:cNvSpPr>
            <a:spLocks noGrp="1"/>
          </p:cNvSpPr>
          <p:nvPr>
            <p:ph type="title"/>
          </p:nvPr>
        </p:nvSpPr>
        <p:spPr/>
        <p:txBody>
          <a:bodyPr/>
          <a:lstStyle/>
          <a:p>
            <a:r>
              <a:rPr lang="en-US" dirty="0" smtClean="0"/>
              <a:t>Confidence Intervals for Coefficients</a:t>
            </a:r>
            <a:endParaRPr lang="en-US" dirty="0"/>
          </a:p>
        </p:txBody>
      </p:sp>
      <p:pic>
        <p:nvPicPr>
          <p:cNvPr id="14" name="Picture 13"/>
          <p:cNvPicPr>
            <a:picLocks noChangeAspect="1"/>
          </p:cNvPicPr>
          <p:nvPr/>
        </p:nvPicPr>
        <p:blipFill>
          <a:blip r:embed="rId5"/>
          <a:stretch>
            <a:fillRect/>
          </a:stretch>
        </p:blipFill>
        <p:spPr>
          <a:xfrm>
            <a:off x="5119832" y="5195743"/>
            <a:ext cx="4024168" cy="1128857"/>
          </a:xfrm>
          <a:prstGeom prst="rect">
            <a:avLst/>
          </a:prstGeom>
        </p:spPr>
      </p:pic>
      <p:pic>
        <p:nvPicPr>
          <p:cNvPr id="15" name="Picture 14"/>
          <p:cNvPicPr>
            <a:picLocks noChangeAspect="1"/>
          </p:cNvPicPr>
          <p:nvPr/>
        </p:nvPicPr>
        <p:blipFill>
          <a:blip r:embed="rId6"/>
          <a:stretch>
            <a:fillRect/>
          </a:stretch>
        </p:blipFill>
        <p:spPr>
          <a:xfrm>
            <a:off x="822960" y="5029200"/>
            <a:ext cx="2966788" cy="491291"/>
          </a:xfrm>
          <a:prstGeom prst="rect">
            <a:avLst/>
          </a:prstGeom>
        </p:spPr>
      </p:pic>
      <mc:AlternateContent xmlns:mc="http://schemas.openxmlformats.org/markup-compatibility/2006" xmlns:a14="http://schemas.microsoft.com/office/drawing/2010/main">
        <mc:Choice Requires="a14">
          <p:sp>
            <p:nvSpPr>
              <p:cNvPr id="2" name="TextBox 1"/>
              <p:cNvSpPr txBox="1"/>
              <p:nvPr/>
            </p:nvSpPr>
            <p:spPr>
              <a:xfrm>
                <a:off x="822960" y="5579109"/>
                <a:ext cx="4399731" cy="656013"/>
              </a:xfrm>
              <a:prstGeom prst="rect">
                <a:avLst/>
              </a:prstGeom>
              <a:noFill/>
            </p:spPr>
            <p:txBody>
              <a:bodyPr wrap="none" rtlCol="0">
                <a:spAutoFit/>
              </a:bodyPr>
              <a:lstStyle/>
              <a:p>
                <a:r>
                  <a:rPr lang="en-US" dirty="0" smtClean="0"/>
                  <a:t>Confidence Interval: </a:t>
                </a:r>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𝑗</m:t>
                        </m:r>
                      </m:sub>
                    </m:sSub>
                    <m:r>
                      <a:rPr lang="en-US" i="1" smtClean="0">
                        <a:latin typeface="Cambria Math" charset="0"/>
                        <a:ea typeface="Cambria Math" charset="0"/>
                        <a:cs typeface="Cambria Math" charset="0"/>
                      </a:rPr>
                      <m:t>±</m:t>
                    </m:r>
                    <m:sSub>
                      <m:sSubPr>
                        <m:ctrlPr>
                          <a:rPr lang="en-US"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𝑡</m:t>
                        </m:r>
                      </m:e>
                      <m:sub>
                        <m:r>
                          <a:rPr lang="en-US" i="1">
                            <a:latin typeface="Cambria Math" charset="0"/>
                            <a:ea typeface="Cambria Math" charset="0"/>
                            <a:cs typeface="Cambria Math" charset="0"/>
                          </a:rPr>
                          <m:t>𝛼</m:t>
                        </m:r>
                        <m:r>
                          <a:rPr lang="en-US" b="0" i="1" smtClean="0">
                            <a:latin typeface="Cambria Math" charset="0"/>
                            <a:ea typeface="Cambria Math" charset="0"/>
                            <a:cs typeface="Cambria Math" charset="0"/>
                          </a:rPr>
                          <m:t>/2,</m:t>
                        </m:r>
                        <m:r>
                          <a:rPr lang="en-US" b="0" i="1" smtClean="0">
                            <a:latin typeface="Cambria Math" charset="0"/>
                            <a:ea typeface="Cambria Math" charset="0"/>
                            <a:cs typeface="Cambria Math" charset="0"/>
                          </a:rPr>
                          <m:t>𝑛</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𝑝</m:t>
                        </m:r>
                      </m:sub>
                    </m:sSub>
                    <m:rad>
                      <m:radPr>
                        <m:degHide m:val="on"/>
                        <m:ctrlPr>
                          <a:rPr lang="en-US" i="1" smtClean="0">
                            <a:latin typeface="Cambria Math" charset="0"/>
                            <a:ea typeface="Cambria Math" charset="0"/>
                            <a:cs typeface="Cambria Math" charset="0"/>
                          </a:rPr>
                        </m:ctrlPr>
                      </m:radPr>
                      <m:deg/>
                      <m:e>
                        <m:acc>
                          <m:accPr>
                            <m:chr m:val="̂"/>
                            <m:ctrlPr>
                              <a:rPr lang="en-US" i="1">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𝑗</m:t>
                                </m:r>
                              </m:sub>
                            </m:sSub>
                          </m:e>
                        </m:d>
                        <m:r>
                          <m:rPr>
                            <m:nor/>
                          </m:rPr>
                          <a:rPr lang="en-US" dirty="0"/>
                          <m:t> </m:t>
                        </m:r>
                      </m:e>
                    </m:rad>
                  </m:oMath>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822960" y="5579109"/>
                <a:ext cx="4399731" cy="656013"/>
              </a:xfrm>
              <a:prstGeom prst="rect">
                <a:avLst/>
              </a:prstGeom>
              <a:blipFill rotWithShape="0">
                <a:blip r:embed="rId7"/>
                <a:stretch>
                  <a:fillRect l="-1108"/>
                </a:stretch>
              </a:blipFill>
            </p:spPr>
            <p:txBody>
              <a:bodyPr/>
              <a:lstStyle/>
              <a:p>
                <a:r>
                  <a:rPr lang="en-US">
                    <a:noFill/>
                  </a:rPr>
                  <a:t> </a:t>
                </a:r>
              </a:p>
            </p:txBody>
          </p:sp>
        </mc:Fallback>
      </mc:AlternateContent>
      <p:cxnSp>
        <p:nvCxnSpPr>
          <p:cNvPr id="9" name="Straight Arrow Connector 8"/>
          <p:cNvCxnSpPr/>
          <p:nvPr/>
        </p:nvCxnSpPr>
        <p:spPr>
          <a:xfrm>
            <a:off x="5119832" y="5907115"/>
            <a:ext cx="3033568" cy="188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7543800" y="6096814"/>
            <a:ext cx="1600200" cy="2277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lide Number Placeholder 16"/>
          <p:cNvSpPr>
            <a:spLocks noGrp="1"/>
          </p:cNvSpPr>
          <p:nvPr>
            <p:ph type="sldNum" sz="quarter" idx="12"/>
          </p:nvPr>
        </p:nvSpPr>
        <p:spPr/>
        <p:txBody>
          <a:bodyPr/>
          <a:lstStyle/>
          <a:p>
            <a:fld id="{1458007C-4A25-4B52-A9D8-0BFB32107287}" type="slidenum">
              <a:rPr lang="en-US" smtClean="0"/>
              <a:t>27</a:t>
            </a:fld>
            <a:endParaRPr lang="en-US"/>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4400" y="1752600"/>
            <a:ext cx="3810000" cy="2442607"/>
          </a:xfrm>
          <a:prstGeom prst="rect">
            <a:avLst/>
          </a:prstGeom>
        </p:spPr>
      </p:pic>
    </p:spTree>
    <p:extLst>
      <p:ext uri="{BB962C8B-B14F-4D97-AF65-F5344CB8AC3E}">
        <p14:creationId xmlns:p14="http://schemas.microsoft.com/office/powerpoint/2010/main" val="1458022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Remediation</a:t>
            </a:r>
            <a:endParaRPr lang="en-US" dirty="0"/>
          </a:p>
        </p:txBody>
      </p:sp>
      <p:sp>
        <p:nvSpPr>
          <p:cNvPr id="3" name="Content Placeholder 2"/>
          <p:cNvSpPr>
            <a:spLocks noGrp="1"/>
          </p:cNvSpPr>
          <p:nvPr>
            <p:ph idx="1"/>
          </p:nvPr>
        </p:nvSpPr>
        <p:spPr>
          <a:xfrm>
            <a:off x="822959" y="1845734"/>
            <a:ext cx="8168641" cy="4478866"/>
          </a:xfrm>
        </p:spPr>
        <p:txBody>
          <a:bodyPr>
            <a:normAutofit lnSpcReduction="10000"/>
          </a:bodyPr>
          <a:lstStyle/>
          <a:p>
            <a:r>
              <a:rPr lang="en-US" dirty="0" smtClean="0"/>
              <a:t>It is provably impossible in an observational study to use only the data to decide whether you should use mass or metabolism</a:t>
            </a:r>
          </a:p>
          <a:p>
            <a:r>
              <a:rPr lang="en-US" dirty="0" smtClean="0"/>
              <a:t>The inclusion of both will lead to a nonsensical inference</a:t>
            </a:r>
          </a:p>
          <a:p>
            <a:r>
              <a:rPr lang="en-US" dirty="0" smtClean="0"/>
              <a:t>What is really happening is that both mass and metabolism seem to be different aspects of the same underlying quantity (total # of cells)</a:t>
            </a:r>
          </a:p>
          <a:p>
            <a:r>
              <a:rPr lang="en-US" dirty="0" smtClean="0"/>
              <a:t>As this quantity wasn’t directly measured, it is called it a </a:t>
            </a:r>
            <a:r>
              <a:rPr lang="en-US" b="1" u="sng" cap="small" dirty="0" smtClean="0">
                <a:solidFill>
                  <a:srgbClr val="FF0000"/>
                </a:solidFill>
              </a:rPr>
              <a:t>latent factor</a:t>
            </a:r>
            <a:endParaRPr lang="en-US" dirty="0"/>
          </a:p>
          <a:p>
            <a:r>
              <a:rPr lang="en-US" dirty="0" smtClean="0"/>
              <a:t>We can do one of the following:</a:t>
            </a:r>
          </a:p>
          <a:p>
            <a:pPr>
              <a:buFont typeface="Arial" charset="0"/>
              <a:buChar char="•"/>
            </a:pPr>
            <a:r>
              <a:rPr lang="en-US" dirty="0" smtClean="0"/>
              <a:t>Use subject matter expertise to choose which explanatory variable to use</a:t>
            </a:r>
          </a:p>
          <a:p>
            <a:pPr>
              <a:buFont typeface="Arial" charset="0"/>
              <a:buChar char="•"/>
            </a:pPr>
            <a:r>
              <a:rPr lang="en-US" dirty="0" smtClean="0"/>
              <a:t>Use something like principal components to estimate the latent factor</a:t>
            </a:r>
          </a:p>
          <a:p>
            <a:pPr marL="0" indent="0">
              <a:buNone/>
            </a:pPr>
            <a:r>
              <a:rPr lang="en-US" dirty="0" smtClean="0"/>
              <a:t>(or even more simply use a particular linear combination)</a:t>
            </a:r>
          </a:p>
          <a:p>
            <a:pPr>
              <a:buFont typeface="Arial" charset="0"/>
              <a:buChar char="•"/>
            </a:pPr>
            <a:r>
              <a:rPr lang="en-US" dirty="0" smtClean="0"/>
              <a:t>Use ‘ridge’ regression to constrain estimates to prevent heroic cancellation</a:t>
            </a:r>
          </a:p>
          <a:p>
            <a:pPr>
              <a:buFont typeface="Arial" charset="0"/>
              <a:buChar char="•"/>
            </a:pPr>
            <a:endParaRPr lang="en-US" dirty="0"/>
          </a:p>
        </p:txBody>
      </p:sp>
      <p:sp>
        <p:nvSpPr>
          <p:cNvPr id="5" name="Slide Number Placeholder 4"/>
          <p:cNvSpPr>
            <a:spLocks noGrp="1"/>
          </p:cNvSpPr>
          <p:nvPr>
            <p:ph type="sldNum" sz="quarter" idx="12"/>
          </p:nvPr>
        </p:nvSpPr>
        <p:spPr/>
        <p:txBody>
          <a:bodyPr/>
          <a:lstStyle/>
          <a:p>
            <a:fld id="{1458007C-4A25-4B52-A9D8-0BFB32107287}" type="slidenum">
              <a:rPr lang="en-US" smtClean="0"/>
              <a:t>28</a:t>
            </a:fld>
            <a:endParaRPr lang="en-US"/>
          </a:p>
        </p:txBody>
      </p:sp>
    </p:spTree>
    <p:extLst>
      <p:ext uri="{BB962C8B-B14F-4D97-AF65-F5344CB8AC3E}">
        <p14:creationId xmlns:p14="http://schemas.microsoft.com/office/powerpoint/2010/main" val="9756257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Structural-Based Multicollinearity</a:t>
            </a:r>
            <a:endParaRPr lang="en-US" dirty="0"/>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1458007C-4A25-4B52-A9D8-0BFB32107287}" type="slidenum">
              <a:rPr lang="en-US" smtClean="0"/>
              <a:t>29</a:t>
            </a:fld>
            <a:endParaRPr lang="en-US"/>
          </a:p>
        </p:txBody>
      </p:sp>
    </p:spTree>
    <p:extLst>
      <p:ext uri="{BB962C8B-B14F-4D97-AF65-F5344CB8AC3E}">
        <p14:creationId xmlns:p14="http://schemas.microsoft.com/office/powerpoint/2010/main" val="20084930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Data-Based Multicollinearity</a:t>
            </a:r>
            <a:endParaRPr lang="en-US" dirty="0"/>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1458007C-4A25-4B52-A9D8-0BFB32107287}" type="slidenum">
              <a:rPr lang="en-US" smtClean="0"/>
              <a:t>3</a:t>
            </a:fld>
            <a:endParaRPr lang="en-US"/>
          </a:p>
        </p:txBody>
      </p:sp>
    </p:spTree>
    <p:extLst>
      <p:ext uri="{BB962C8B-B14F-4D97-AF65-F5344CB8AC3E}">
        <p14:creationId xmlns:p14="http://schemas.microsoft.com/office/powerpoint/2010/main" val="13403562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922804" y="1803920"/>
            <a:ext cx="3178221" cy="2384683"/>
          </a:xfrm>
          <a:prstGeom prst="rect">
            <a:avLst/>
          </a:prstGeom>
        </p:spPr>
      </p:pic>
      <p:pic>
        <p:nvPicPr>
          <p:cNvPr id="10" name="Picture 9"/>
          <p:cNvPicPr>
            <a:picLocks noChangeAspect="1"/>
          </p:cNvPicPr>
          <p:nvPr/>
        </p:nvPicPr>
        <p:blipFill>
          <a:blip r:embed="rId3"/>
          <a:stretch>
            <a:fillRect/>
          </a:stretch>
        </p:blipFill>
        <p:spPr>
          <a:xfrm>
            <a:off x="5723925" y="4711558"/>
            <a:ext cx="3420075" cy="1329128"/>
          </a:xfrm>
          <a:prstGeom prst="rect">
            <a:avLst/>
          </a:prstGeom>
        </p:spPr>
      </p:pic>
      <p:sp>
        <p:nvSpPr>
          <p:cNvPr id="11" name="Rectangle 10"/>
          <p:cNvSpPr/>
          <p:nvPr/>
        </p:nvSpPr>
        <p:spPr>
          <a:xfrm>
            <a:off x="8534400" y="5537839"/>
            <a:ext cx="576150" cy="5028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1458007C-4A25-4B52-A9D8-0BFB32107287}" type="slidenum">
              <a:rPr lang="en-US" smtClean="0"/>
              <a:t>30</a:t>
            </a:fld>
            <a:endParaRPr lang="en-US"/>
          </a:p>
        </p:txBody>
      </p:sp>
      <p:sp>
        <p:nvSpPr>
          <p:cNvPr id="5" name="Title 4"/>
          <p:cNvSpPr>
            <a:spLocks noGrp="1"/>
          </p:cNvSpPr>
          <p:nvPr>
            <p:ph type="title"/>
          </p:nvPr>
        </p:nvSpPr>
        <p:spPr>
          <a:xfrm>
            <a:off x="822960" y="286604"/>
            <a:ext cx="8168640" cy="1450757"/>
          </a:xfrm>
        </p:spPr>
        <p:txBody>
          <a:bodyPr/>
          <a:lstStyle/>
          <a:p>
            <a:r>
              <a:rPr lang="en-US" dirty="0" smtClean="0"/>
              <a:t>Structural-Based Multicollinearity</a:t>
            </a:r>
            <a:endParaRPr lang="en-US" dirty="0"/>
          </a:p>
        </p:txBody>
      </p:sp>
      <mc:AlternateContent xmlns:mc="http://schemas.openxmlformats.org/markup-compatibility/2006" xmlns:a14="http://schemas.microsoft.com/office/drawing/2010/main">
        <mc:Choice Requires="a14">
          <p:sp>
            <p:nvSpPr>
              <p:cNvPr id="14" name="Content Placeholder 2"/>
              <p:cNvSpPr>
                <a:spLocks noGrp="1"/>
              </p:cNvSpPr>
              <p:nvPr>
                <p:ph idx="1"/>
              </p:nvPr>
            </p:nvSpPr>
            <p:spPr>
              <a:xfrm>
                <a:off x="822959" y="1845734"/>
                <a:ext cx="5044441" cy="4478866"/>
              </a:xfrm>
            </p:spPr>
            <p:txBody>
              <a:bodyPr/>
              <a:lstStyle/>
              <a:p>
                <a:r>
                  <a:rPr lang="en-US" dirty="0" smtClean="0"/>
                  <a:t>Let’s examine the relationship between a tuna’s age and tail length</a:t>
                </a:r>
              </a:p>
              <a:p>
                <a14:m>
                  <m:oMath xmlns:m="http://schemas.openxmlformats.org/officeDocument/2006/math">
                    <m:r>
                      <a:rPr lang="en-US" i="1" smtClean="0">
                        <a:solidFill>
                          <a:schemeClr val="tx1"/>
                        </a:solidFill>
                        <a:latin typeface="Cambria Math" charset="0"/>
                        <a:ea typeface="Cambria Math" charset="0"/>
                        <a:cs typeface="Cambria Math" charset="0"/>
                      </a:rPr>
                      <m:t>𝜇</m:t>
                    </m:r>
                    <m:d>
                      <m:dPr>
                        <m:begChr m:val="{"/>
                        <m:endChr m:val="}"/>
                        <m:ctrlPr>
                          <a:rPr lang="en-US" i="1">
                            <a:solidFill>
                              <a:schemeClr val="tx1"/>
                            </a:solidFill>
                            <a:latin typeface="Cambria Math" charset="0"/>
                            <a:ea typeface="Cambria Math" charset="0"/>
                            <a:cs typeface="Cambria Math" charset="0"/>
                          </a:rPr>
                        </m:ctrlPr>
                      </m:dPr>
                      <m:e>
                        <m:sSub>
                          <m:sSubPr>
                            <m:ctrlPr>
                              <a:rPr lang="en-US" i="1">
                                <a:solidFill>
                                  <a:schemeClr val="tx1"/>
                                </a:solidFill>
                                <a:latin typeface="Cambria Math" charset="0"/>
                              </a:rPr>
                            </m:ctrlPr>
                          </m:sSubPr>
                          <m:e>
                            <m:r>
                              <a:rPr lang="en-US" i="1">
                                <a:solidFill>
                                  <a:schemeClr val="tx1"/>
                                </a:solidFill>
                                <a:latin typeface="Cambria Math" charset="0"/>
                              </a:rPr>
                              <m:t>𝑌</m:t>
                            </m:r>
                          </m:e>
                          <m:sub>
                            <m:r>
                              <a:rPr lang="en-US" i="1">
                                <a:solidFill>
                                  <a:schemeClr val="tx1"/>
                                </a:solidFill>
                                <a:latin typeface="Cambria Math" charset="0"/>
                              </a:rPr>
                              <m:t>𝑖</m:t>
                            </m:r>
                          </m:sub>
                        </m:sSub>
                      </m:e>
                      <m:e>
                        <m:sSub>
                          <m:sSubPr>
                            <m:ctrlPr>
                              <a:rPr lang="en-US" i="1">
                                <a:solidFill>
                                  <a:schemeClr val="tx1"/>
                                </a:solidFill>
                                <a:latin typeface="Cambria Math" charset="0"/>
                              </a:rPr>
                            </m:ctrlPr>
                          </m:sSubPr>
                          <m:e>
                            <m:r>
                              <a:rPr lang="en-US" b="0" i="1" smtClean="0">
                                <a:solidFill>
                                  <a:schemeClr val="tx1"/>
                                </a:solidFill>
                                <a:latin typeface="Cambria Math" charset="0"/>
                              </a:rPr>
                              <m:t>𝑎𝑔𝑒</m:t>
                            </m:r>
                          </m:e>
                          <m:sub>
                            <m:r>
                              <a:rPr lang="en-US" i="1">
                                <a:solidFill>
                                  <a:schemeClr val="tx1"/>
                                </a:solidFill>
                                <a:latin typeface="Cambria Math" charset="0"/>
                              </a:rPr>
                              <m:t>𝑖</m:t>
                            </m:r>
                          </m:sub>
                        </m:sSub>
                      </m:e>
                    </m:d>
                    <m:r>
                      <a:rPr lang="en-US" b="0" i="1" smtClean="0">
                        <a:solidFill>
                          <a:schemeClr val="tx1"/>
                        </a:solidFill>
                        <a:latin typeface="Cambria Math" charset="0"/>
                      </a:rPr>
                      <m:t>=</m:t>
                    </m:r>
                    <m:sSub>
                      <m:sSubPr>
                        <m:ctrlPr>
                          <a:rPr lang="en-US" b="0" i="1" smtClean="0">
                            <a:solidFill>
                              <a:schemeClr val="tx1"/>
                            </a:solidFill>
                            <a:latin typeface="Cambria Math" charset="0"/>
                          </a:rPr>
                        </m:ctrlPr>
                      </m:sSubPr>
                      <m:e>
                        <m:r>
                          <a:rPr lang="en-US" b="0" i="1" smtClean="0">
                            <a:solidFill>
                              <a:schemeClr val="tx1"/>
                            </a:solidFill>
                            <a:latin typeface="Cambria Math" charset="0"/>
                            <a:ea typeface="Cambria Math" charset="0"/>
                            <a:cs typeface="Cambria Math" charset="0"/>
                          </a:rPr>
                          <m:t>𝛽</m:t>
                        </m:r>
                      </m:e>
                      <m:sub>
                        <m:r>
                          <a:rPr lang="en-US" b="0" i="1" smtClean="0">
                            <a:solidFill>
                              <a:schemeClr val="tx1"/>
                            </a:solidFill>
                            <a:latin typeface="Cambria Math" charset="0"/>
                          </a:rPr>
                          <m:t>0</m:t>
                        </m:r>
                      </m:sub>
                    </m:sSub>
                    <m:r>
                      <a:rPr lang="en-US" b="0" i="1" smtClean="0">
                        <a:solidFill>
                          <a:schemeClr val="tx1"/>
                        </a:solidFill>
                        <a:latin typeface="Cambria Math" charset="0"/>
                      </a:rPr>
                      <m:t>+</m:t>
                    </m:r>
                    <m:sSub>
                      <m:sSubPr>
                        <m:ctrlPr>
                          <a:rPr lang="en-US" i="1">
                            <a:solidFill>
                              <a:schemeClr val="tx1"/>
                            </a:solidFill>
                            <a:latin typeface="Cambria Math" charset="0"/>
                          </a:rPr>
                        </m:ctrlPr>
                      </m:sSubPr>
                      <m:e>
                        <m:sSub>
                          <m:sSubPr>
                            <m:ctrlPr>
                              <a:rPr lang="en-US" i="1">
                                <a:solidFill>
                                  <a:schemeClr val="tx1"/>
                                </a:solidFill>
                                <a:latin typeface="Cambria Math" charset="0"/>
                              </a:rPr>
                            </m:ctrlPr>
                          </m:sSubPr>
                          <m:e>
                            <m:r>
                              <a:rPr lang="en-US" i="1">
                                <a:solidFill>
                                  <a:schemeClr val="tx1"/>
                                </a:solidFill>
                                <a:latin typeface="Cambria Math" charset="0"/>
                                <a:ea typeface="Cambria Math" charset="0"/>
                                <a:cs typeface="Cambria Math" charset="0"/>
                              </a:rPr>
                              <m:t>𝛽</m:t>
                            </m:r>
                          </m:e>
                          <m:sub>
                            <m:r>
                              <a:rPr lang="en-US" b="0" i="1" smtClean="0">
                                <a:solidFill>
                                  <a:schemeClr val="tx1"/>
                                </a:solidFill>
                                <a:latin typeface="Cambria Math" charset="0"/>
                                <a:ea typeface="Cambria Math" charset="0"/>
                                <a:cs typeface="Cambria Math" charset="0"/>
                              </a:rPr>
                              <m:t>1</m:t>
                            </m:r>
                          </m:sub>
                        </m:sSub>
                        <m:r>
                          <a:rPr lang="en-US" i="1">
                            <a:solidFill>
                              <a:schemeClr val="tx1"/>
                            </a:solidFill>
                            <a:latin typeface="Cambria Math" charset="0"/>
                          </a:rPr>
                          <m:t>𝑎𝑔𝑒</m:t>
                        </m:r>
                      </m:e>
                      <m:sub>
                        <m:r>
                          <a:rPr lang="en-US" i="1">
                            <a:solidFill>
                              <a:schemeClr val="tx1"/>
                            </a:solidFill>
                            <a:latin typeface="Cambria Math" charset="0"/>
                          </a:rPr>
                          <m:t>𝑖</m:t>
                        </m:r>
                      </m:sub>
                    </m:sSub>
                    <m:r>
                      <a:rPr lang="en-US" b="0" i="1" smtClean="0">
                        <a:solidFill>
                          <a:schemeClr val="tx1"/>
                        </a:solidFill>
                        <a:latin typeface="Cambria Math" charset="0"/>
                      </a:rPr>
                      <m:t>+</m:t>
                    </m:r>
                    <m:sSub>
                      <m:sSubPr>
                        <m:ctrlPr>
                          <a:rPr lang="en-US" i="1">
                            <a:solidFill>
                              <a:schemeClr val="tx1"/>
                            </a:solidFill>
                            <a:latin typeface="Cambria Math" charset="0"/>
                          </a:rPr>
                        </m:ctrlPr>
                      </m:sSubPr>
                      <m:e>
                        <m:r>
                          <a:rPr lang="en-US" i="1">
                            <a:solidFill>
                              <a:schemeClr val="tx1"/>
                            </a:solidFill>
                            <a:latin typeface="Cambria Math" charset="0"/>
                            <a:ea typeface="Cambria Math" charset="0"/>
                            <a:cs typeface="Cambria Math" charset="0"/>
                          </a:rPr>
                          <m:t>𝛽</m:t>
                        </m:r>
                      </m:e>
                      <m:sub>
                        <m:r>
                          <a:rPr lang="en-US" b="0" i="1" smtClean="0">
                            <a:solidFill>
                              <a:schemeClr val="tx1"/>
                            </a:solidFill>
                            <a:latin typeface="Cambria Math" charset="0"/>
                            <a:ea typeface="Cambria Math" charset="0"/>
                            <a:cs typeface="Cambria Math" charset="0"/>
                          </a:rPr>
                          <m:t>2</m:t>
                        </m:r>
                      </m:sub>
                    </m:sSub>
                    <m:sSup>
                      <m:sSupPr>
                        <m:ctrlPr>
                          <a:rPr lang="en-US" b="0" i="1" smtClean="0">
                            <a:solidFill>
                              <a:schemeClr val="tx1"/>
                            </a:solidFill>
                            <a:latin typeface="Cambria Math" charset="0"/>
                          </a:rPr>
                        </m:ctrlPr>
                      </m:sSupPr>
                      <m:e>
                        <m:sSub>
                          <m:sSubPr>
                            <m:ctrlPr>
                              <a:rPr lang="en-US" i="1">
                                <a:solidFill>
                                  <a:schemeClr val="tx1"/>
                                </a:solidFill>
                                <a:latin typeface="Cambria Math" charset="0"/>
                              </a:rPr>
                            </m:ctrlPr>
                          </m:sSubPr>
                          <m:e>
                            <m:r>
                              <a:rPr lang="en-US" i="1">
                                <a:solidFill>
                                  <a:schemeClr val="tx1"/>
                                </a:solidFill>
                                <a:latin typeface="Cambria Math" charset="0"/>
                              </a:rPr>
                              <m:t>𝑎𝑔𝑒</m:t>
                            </m:r>
                          </m:e>
                          <m:sub>
                            <m:r>
                              <a:rPr lang="en-US" i="1">
                                <a:solidFill>
                                  <a:schemeClr val="tx1"/>
                                </a:solidFill>
                                <a:latin typeface="Cambria Math" charset="0"/>
                              </a:rPr>
                              <m:t>𝑖</m:t>
                            </m:r>
                          </m:sub>
                        </m:sSub>
                      </m:e>
                      <m:sup>
                        <m:r>
                          <a:rPr lang="en-US" b="0" i="1" smtClean="0">
                            <a:solidFill>
                              <a:schemeClr val="tx1"/>
                            </a:solidFill>
                            <a:latin typeface="Cambria Math" charset="0"/>
                          </a:rPr>
                          <m:t>2</m:t>
                        </m:r>
                      </m:sup>
                    </m:sSup>
                  </m:oMath>
                </a14:m>
                <a:endParaRPr lang="en-US" dirty="0" smtClean="0">
                  <a:solidFill>
                    <a:schemeClr val="tx1"/>
                  </a:solidFill>
                </a:endParaRPr>
              </a:p>
              <a:p>
                <a:r>
                  <a:rPr lang="en-US" dirty="0" smtClean="0">
                    <a:solidFill>
                      <a:schemeClr val="tx1"/>
                    </a:solidFill>
                  </a:rPr>
                  <a:t>We will consider a quadratic polynomial after a visualizing the data set</a:t>
                </a:r>
                <a:endParaRPr lang="en-US" dirty="0">
                  <a:solidFill>
                    <a:schemeClr val="tx1"/>
                  </a:solidFill>
                </a:endParaRPr>
              </a:p>
              <a:p>
                <a:endParaRPr lang="en-US" dirty="0" smtClean="0"/>
              </a:p>
            </p:txBody>
          </p:sp>
        </mc:Choice>
        <mc:Fallback xmlns="">
          <p:sp>
            <p:nvSpPr>
              <p:cNvPr id="14" name="Content Placeholder 2"/>
              <p:cNvSpPr>
                <a:spLocks noGrp="1" noRot="1" noChangeAspect="1" noMove="1" noResize="1" noEditPoints="1" noAdjustHandles="1" noChangeArrowheads="1" noChangeShapeType="1" noTextEdit="1"/>
              </p:cNvSpPr>
              <p:nvPr>
                <p:ph idx="1"/>
              </p:nvPr>
            </p:nvSpPr>
            <p:spPr>
              <a:xfrm>
                <a:off x="822959" y="1845734"/>
                <a:ext cx="5044441" cy="4478866"/>
              </a:xfrm>
              <a:blipFill rotWithShape="0">
                <a:blip r:embed="rId4"/>
                <a:stretch>
                  <a:fillRect l="-3019" t="-1497" r="-3382"/>
                </a:stretch>
              </a:blipFill>
            </p:spPr>
            <p:txBody>
              <a:bodyPr/>
              <a:lstStyle/>
              <a:p>
                <a:r>
                  <a:rPr lang="en-US">
                    <a:noFill/>
                  </a:rPr>
                  <a:t> </a:t>
                </a:r>
              </a:p>
            </p:txBody>
          </p:sp>
        </mc:Fallback>
      </mc:AlternateContent>
      <p:pic>
        <p:nvPicPr>
          <p:cNvPr id="15" name="Picture 14"/>
          <p:cNvPicPr>
            <a:picLocks noChangeAspect="1"/>
          </p:cNvPicPr>
          <p:nvPr/>
        </p:nvPicPr>
        <p:blipFill>
          <a:blip r:embed="rId5"/>
          <a:stretch>
            <a:fillRect/>
          </a:stretch>
        </p:blipFill>
        <p:spPr>
          <a:xfrm>
            <a:off x="1871954" y="3741419"/>
            <a:ext cx="3444241" cy="2583181"/>
          </a:xfrm>
          <a:prstGeom prst="rect">
            <a:avLst/>
          </a:prstGeom>
        </p:spPr>
      </p:pic>
    </p:spTree>
    <p:extLst>
      <p:ext uri="{BB962C8B-B14F-4D97-AF65-F5344CB8AC3E}">
        <p14:creationId xmlns:p14="http://schemas.microsoft.com/office/powerpoint/2010/main" val="14354553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5571525" y="1845734"/>
            <a:ext cx="3420075" cy="1329128"/>
          </a:xfrm>
          <a:prstGeom prst="rect">
            <a:avLst/>
          </a:prstGeom>
        </p:spPr>
      </p:pic>
      <p:sp>
        <p:nvSpPr>
          <p:cNvPr id="11" name="Rectangle 10"/>
          <p:cNvSpPr/>
          <p:nvPr/>
        </p:nvSpPr>
        <p:spPr>
          <a:xfrm>
            <a:off x="8385550" y="2662489"/>
            <a:ext cx="576150" cy="4395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1458007C-4A25-4B52-A9D8-0BFB32107287}" type="slidenum">
              <a:rPr lang="en-US" smtClean="0"/>
              <a:t>31</a:t>
            </a:fld>
            <a:endParaRPr lang="en-US"/>
          </a:p>
        </p:txBody>
      </p:sp>
      <p:sp>
        <p:nvSpPr>
          <p:cNvPr id="5" name="Title 4"/>
          <p:cNvSpPr>
            <a:spLocks noGrp="1"/>
          </p:cNvSpPr>
          <p:nvPr>
            <p:ph type="title"/>
          </p:nvPr>
        </p:nvSpPr>
        <p:spPr>
          <a:xfrm>
            <a:off x="822960" y="286604"/>
            <a:ext cx="8168640" cy="1450757"/>
          </a:xfrm>
        </p:spPr>
        <p:txBody>
          <a:bodyPr/>
          <a:lstStyle/>
          <a:p>
            <a:r>
              <a:rPr lang="en-US" dirty="0" smtClean="0"/>
              <a:t>Structural-Based Multicollinearity</a:t>
            </a:r>
            <a:endParaRPr lang="en-US" dirty="0"/>
          </a:p>
        </p:txBody>
      </p:sp>
      <p:sp>
        <p:nvSpPr>
          <p:cNvPr id="14" name="Content Placeholder 2"/>
          <p:cNvSpPr>
            <a:spLocks noGrp="1"/>
          </p:cNvSpPr>
          <p:nvPr>
            <p:ph idx="1"/>
          </p:nvPr>
        </p:nvSpPr>
        <p:spPr>
          <a:xfrm>
            <a:off x="822959" y="1845734"/>
            <a:ext cx="5044441" cy="4478866"/>
          </a:xfrm>
        </p:spPr>
        <p:txBody>
          <a:bodyPr/>
          <a:lstStyle/>
          <a:p>
            <a:r>
              <a:rPr lang="en-US" dirty="0" smtClean="0"/>
              <a:t>As large VIFs increase the standard errors, it would be beneficial to decrease them</a:t>
            </a:r>
          </a:p>
          <a:p>
            <a:r>
              <a:rPr lang="en-US" dirty="0" smtClean="0">
                <a:solidFill>
                  <a:schemeClr val="tx1"/>
                </a:solidFill>
              </a:rPr>
              <a:t>One solution is via </a:t>
            </a:r>
            <a:r>
              <a:rPr lang="en-US" b="1" u="sng" cap="small" dirty="0" smtClean="0">
                <a:solidFill>
                  <a:srgbClr val="FF0000"/>
                </a:solidFill>
              </a:rPr>
              <a:t>standardization</a:t>
            </a:r>
            <a:endParaRPr lang="en-US" dirty="0">
              <a:solidFill>
                <a:schemeClr val="tx1"/>
              </a:solidFill>
            </a:endParaRPr>
          </a:p>
          <a:p>
            <a:endParaRPr lang="en-US" dirty="0" smtClean="0"/>
          </a:p>
        </p:txBody>
      </p:sp>
      <p:pic>
        <p:nvPicPr>
          <p:cNvPr id="9" name="Picture 8"/>
          <p:cNvPicPr>
            <a:picLocks noChangeAspect="1"/>
          </p:cNvPicPr>
          <p:nvPr/>
        </p:nvPicPr>
        <p:blipFill>
          <a:blip r:embed="rId3"/>
          <a:stretch>
            <a:fillRect/>
          </a:stretch>
        </p:blipFill>
        <p:spPr>
          <a:xfrm>
            <a:off x="457200" y="4041982"/>
            <a:ext cx="2559578" cy="1687634"/>
          </a:xfrm>
          <a:prstGeom prst="rect">
            <a:avLst/>
          </a:prstGeom>
        </p:spPr>
      </p:pic>
      <p:pic>
        <p:nvPicPr>
          <p:cNvPr id="12" name="Picture 11"/>
          <p:cNvPicPr>
            <a:picLocks noChangeAspect="1"/>
          </p:cNvPicPr>
          <p:nvPr/>
        </p:nvPicPr>
        <p:blipFill>
          <a:blip r:embed="rId4"/>
          <a:stretch>
            <a:fillRect/>
          </a:stretch>
        </p:blipFill>
        <p:spPr>
          <a:xfrm>
            <a:off x="457200" y="3048000"/>
            <a:ext cx="3786771" cy="929848"/>
          </a:xfrm>
          <a:prstGeom prst="rect">
            <a:avLst/>
          </a:prstGeom>
        </p:spPr>
      </p:pic>
      <p:cxnSp>
        <p:nvCxnSpPr>
          <p:cNvPr id="4" name="Straight Arrow Connector 3"/>
          <p:cNvCxnSpPr/>
          <p:nvPr/>
        </p:nvCxnSpPr>
        <p:spPr>
          <a:xfrm flipV="1">
            <a:off x="2407178" y="3933609"/>
            <a:ext cx="381000" cy="210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1721378" y="3623417"/>
            <a:ext cx="76200" cy="1219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2178578" y="3534375"/>
            <a:ext cx="346896" cy="1274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5"/>
          <a:stretch>
            <a:fillRect/>
          </a:stretch>
        </p:blipFill>
        <p:spPr>
          <a:xfrm>
            <a:off x="4530706" y="4038600"/>
            <a:ext cx="4470225" cy="1263324"/>
          </a:xfrm>
          <a:prstGeom prst="rect">
            <a:avLst/>
          </a:prstGeom>
        </p:spPr>
      </p:pic>
      <p:sp>
        <p:nvSpPr>
          <p:cNvPr id="19" name="TextBox 18"/>
          <p:cNvSpPr txBox="1"/>
          <p:nvPr/>
        </p:nvSpPr>
        <p:spPr>
          <a:xfrm>
            <a:off x="6105078" y="3102001"/>
            <a:ext cx="2304285" cy="369332"/>
          </a:xfrm>
          <a:prstGeom prst="rect">
            <a:avLst/>
          </a:prstGeom>
          <a:noFill/>
        </p:spPr>
        <p:txBody>
          <a:bodyPr wrap="none" rtlCol="0">
            <a:spAutoFit/>
          </a:bodyPr>
          <a:lstStyle/>
          <a:p>
            <a:r>
              <a:rPr lang="en-US" smtClean="0"/>
              <a:t>Before standardization</a:t>
            </a:r>
            <a:endParaRPr lang="en-US"/>
          </a:p>
        </p:txBody>
      </p:sp>
      <p:sp>
        <p:nvSpPr>
          <p:cNvPr id="20" name="TextBox 19"/>
          <p:cNvSpPr txBox="1"/>
          <p:nvPr/>
        </p:nvSpPr>
        <p:spPr>
          <a:xfrm>
            <a:off x="5867400" y="5181600"/>
            <a:ext cx="2159181" cy="369332"/>
          </a:xfrm>
          <a:prstGeom prst="rect">
            <a:avLst/>
          </a:prstGeom>
          <a:noFill/>
        </p:spPr>
        <p:txBody>
          <a:bodyPr wrap="none" rtlCol="0">
            <a:spAutoFit/>
          </a:bodyPr>
          <a:lstStyle/>
          <a:p>
            <a:r>
              <a:rPr lang="en-US" dirty="0" smtClean="0"/>
              <a:t>After standardization</a:t>
            </a:r>
            <a:endParaRPr lang="en-US" dirty="0"/>
          </a:p>
        </p:txBody>
      </p:sp>
      <p:cxnSp>
        <p:nvCxnSpPr>
          <p:cNvPr id="21" name="Straight Arrow Connector 20"/>
          <p:cNvCxnSpPr/>
          <p:nvPr/>
        </p:nvCxnSpPr>
        <p:spPr>
          <a:xfrm flipV="1">
            <a:off x="2932945" y="5046041"/>
            <a:ext cx="1597761" cy="342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21178" y="5754469"/>
            <a:ext cx="9022822" cy="646331"/>
          </a:xfrm>
          <a:prstGeom prst="rect">
            <a:avLst/>
          </a:prstGeom>
        </p:spPr>
        <p:txBody>
          <a:bodyPr wrap="square">
            <a:spAutoFit/>
          </a:bodyPr>
          <a:lstStyle/>
          <a:p>
            <a:r>
              <a:rPr lang="en-US" b="1" dirty="0" smtClean="0"/>
              <a:t>Downside: </a:t>
            </a:r>
          </a:p>
          <a:p>
            <a:r>
              <a:rPr lang="en-US" dirty="0"/>
              <a:t>I</a:t>
            </a:r>
            <a:r>
              <a:rPr lang="en-US" dirty="0" smtClean="0"/>
              <a:t>nterpretation </a:t>
            </a:r>
            <a:r>
              <a:rPr lang="en-US" dirty="0"/>
              <a:t>is now in </a:t>
            </a:r>
            <a:r>
              <a:rPr lang="en-US" dirty="0" smtClean="0"/>
              <a:t>“standard </a:t>
            </a:r>
            <a:r>
              <a:rPr lang="en-US" dirty="0"/>
              <a:t>deviations away from the mean of </a:t>
            </a:r>
            <a:r>
              <a:rPr lang="en-US" dirty="0" smtClean="0"/>
              <a:t>age” instead of years</a:t>
            </a:r>
            <a:endParaRPr lang="en-US" dirty="0"/>
          </a:p>
        </p:txBody>
      </p:sp>
      <p:sp>
        <p:nvSpPr>
          <p:cNvPr id="24" name="Rectangle 23"/>
          <p:cNvSpPr/>
          <p:nvPr/>
        </p:nvSpPr>
        <p:spPr>
          <a:xfrm>
            <a:off x="7257220" y="4808539"/>
            <a:ext cx="576150" cy="4682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65676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458007C-4A25-4B52-A9D8-0BFB32107287}" type="slidenum">
              <a:rPr lang="en-US" smtClean="0"/>
              <a:t>32</a:t>
            </a:fld>
            <a:endParaRPr lang="en-US"/>
          </a:p>
        </p:txBody>
      </p:sp>
      <p:sp>
        <p:nvSpPr>
          <p:cNvPr id="5" name="Content Placeholder 4"/>
          <p:cNvSpPr>
            <a:spLocks noGrp="1"/>
          </p:cNvSpPr>
          <p:nvPr>
            <p:ph idx="1"/>
          </p:nvPr>
        </p:nvSpPr>
        <p:spPr/>
        <p:txBody>
          <a:bodyPr>
            <a:normAutofit lnSpcReduction="10000"/>
          </a:bodyPr>
          <a:lstStyle/>
          <a:p>
            <a:r>
              <a:rPr lang="en-US" dirty="0"/>
              <a:t>Multicollinearity is a term that describes the linear correlation between explanatory variables. </a:t>
            </a:r>
          </a:p>
          <a:p>
            <a:r>
              <a:rPr lang="en-US" dirty="0"/>
              <a:t>Multicollinearity can have the effect of inflating the variance of the estimate.  This has the effect having less confidence in the value of the estimate through wider confidence intervals. It will also inflate the p-values and make your tests less powerful.  </a:t>
            </a:r>
          </a:p>
          <a:p>
            <a:r>
              <a:rPr lang="en-US" dirty="0" smtClean="0"/>
              <a:t>The variance inflation factor (VIF) is a common measure of multicollinearity. (</a:t>
            </a:r>
            <a:r>
              <a:rPr lang="en-US" b="1" u="sng" cap="small" dirty="0" smtClean="0">
                <a:solidFill>
                  <a:srgbClr val="FF0000"/>
                </a:solidFill>
              </a:rPr>
              <a:t>tolerance</a:t>
            </a:r>
            <a:r>
              <a:rPr lang="en-US" dirty="0" smtClean="0"/>
              <a:t> is </a:t>
            </a:r>
            <a:r>
              <a:rPr lang="en-US" smtClean="0"/>
              <a:t>another and is equal to 1/VIF)</a:t>
            </a:r>
            <a:endParaRPr lang="en-US" dirty="0" smtClean="0"/>
          </a:p>
          <a:p>
            <a:r>
              <a:rPr lang="en-US" dirty="0" smtClean="0"/>
              <a:t>There </a:t>
            </a:r>
            <a:r>
              <a:rPr lang="en-US" dirty="0"/>
              <a:t>are two types of collinearity: data based and structural.</a:t>
            </a:r>
          </a:p>
          <a:p>
            <a:r>
              <a:rPr lang="en-US" dirty="0"/>
              <a:t>Methods of dealing with multicollinearity include deleting redundant variables and/or designing a better experiment.  If the multicollinearity is structural then centering / standardizing the variables may help.  </a:t>
            </a:r>
          </a:p>
          <a:p>
            <a:endParaRPr lang="en-US" dirty="0"/>
          </a:p>
        </p:txBody>
      </p:sp>
      <p:sp>
        <p:nvSpPr>
          <p:cNvPr id="6" name="Title 5"/>
          <p:cNvSpPr>
            <a:spLocks noGrp="1"/>
          </p:cNvSpPr>
          <p:nvPr>
            <p:ph type="title"/>
          </p:nvPr>
        </p:nvSpPr>
        <p:spPr/>
        <p:txBody>
          <a:bodyPr/>
          <a:lstStyle/>
          <a:p>
            <a:r>
              <a:rPr lang="en-US" dirty="0" smtClean="0"/>
              <a:t>Conclusion</a:t>
            </a:r>
            <a:endParaRPr lang="en-US" dirty="0"/>
          </a:p>
        </p:txBody>
      </p:sp>
    </p:spTree>
    <p:extLst>
      <p:ext uri="{BB962C8B-B14F-4D97-AF65-F5344CB8AC3E}">
        <p14:creationId xmlns:p14="http://schemas.microsoft.com/office/powerpoint/2010/main" val="13123399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Weighted Regression</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1458007C-4A25-4B52-A9D8-0BFB32107287}" type="slidenum">
              <a:rPr lang="en-US" smtClean="0"/>
              <a:t>33</a:t>
            </a:fld>
            <a:endParaRPr lang="en-US"/>
          </a:p>
        </p:txBody>
      </p:sp>
    </p:spTree>
    <p:extLst>
      <p:ext uri="{BB962C8B-B14F-4D97-AF65-F5344CB8AC3E}">
        <p14:creationId xmlns:p14="http://schemas.microsoft.com/office/powerpoint/2010/main" val="10854874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Regression: Constant Variance</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809750"/>
            <a:ext cx="5762625"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219325"/>
            <a:ext cx="5305425"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497" y="2619375"/>
            <a:ext cx="5814128" cy="3705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A98FFD1D-E0A9-4CF2-A762-7A93DD84C424}" type="slidenum">
              <a:rPr lang="en-US" smtClean="0"/>
              <a:t>34</a:t>
            </a:fld>
            <a:endParaRPr lang="en-US"/>
          </a:p>
        </p:txBody>
      </p:sp>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7057" y="2243136"/>
            <a:ext cx="2474543" cy="347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524625" y="4294571"/>
            <a:ext cx="2619375" cy="1477328"/>
          </a:xfrm>
          <a:prstGeom prst="rect">
            <a:avLst/>
          </a:prstGeom>
          <a:noFill/>
        </p:spPr>
        <p:txBody>
          <a:bodyPr wrap="square" rtlCol="0">
            <a:spAutoFit/>
          </a:bodyPr>
          <a:lstStyle/>
          <a:p>
            <a:r>
              <a:rPr lang="en-US" dirty="0" smtClean="0"/>
              <a:t>This assumption is needed for the inferential tools developed in the next Chapter (intervals, tests, etc.)</a:t>
            </a:r>
            <a:endParaRPr lang="en-US" dirty="0"/>
          </a:p>
        </p:txBody>
      </p:sp>
      <p:sp>
        <p:nvSpPr>
          <p:cNvPr id="4" name="TextBox 3"/>
          <p:cNvSpPr txBox="1"/>
          <p:nvPr/>
        </p:nvSpPr>
        <p:spPr>
          <a:xfrm>
            <a:off x="6524625" y="3278686"/>
            <a:ext cx="2417393" cy="923330"/>
          </a:xfrm>
          <a:prstGeom prst="rect">
            <a:avLst/>
          </a:prstGeom>
          <a:noFill/>
        </p:spPr>
        <p:txBody>
          <a:bodyPr wrap="square" rtlCol="0">
            <a:spAutoFit/>
          </a:bodyPr>
          <a:lstStyle/>
          <a:p>
            <a:r>
              <a:rPr lang="en-US" dirty="0" smtClean="0"/>
              <a:t>“Constant Variance Assumption”</a:t>
            </a:r>
          </a:p>
          <a:p>
            <a:r>
              <a:rPr lang="en-US" dirty="0"/>
              <a:t>(homoscedasticity)</a:t>
            </a:r>
          </a:p>
        </p:txBody>
      </p:sp>
    </p:spTree>
    <p:extLst>
      <p:ext uri="{BB962C8B-B14F-4D97-AF65-F5344CB8AC3E}">
        <p14:creationId xmlns:p14="http://schemas.microsoft.com/office/powerpoint/2010/main" val="132798055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Weighted Regression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752600"/>
                <a:ext cx="8321041" cy="4572000"/>
              </a:xfrm>
            </p:spPr>
            <p:txBody>
              <a:bodyPr>
                <a:normAutofit fontScale="92500" lnSpcReduction="10000"/>
              </a:bodyPr>
              <a:lstStyle/>
              <a:p>
                <a:r>
                  <a:rPr lang="en-US" dirty="0" smtClean="0"/>
                  <a:t>The alternative scenario is sometimes called heteroscedasticity</a:t>
                </a:r>
              </a:p>
              <a:p>
                <a:r>
                  <a:rPr lang="en-US" dirty="0" smtClean="0"/>
                  <a:t>Multiple regression takes an average of all the observations</a:t>
                </a:r>
              </a:p>
              <a:p>
                <a:r>
                  <a:rPr lang="en-US" dirty="0" smtClean="0"/>
                  <a:t>If the observations have unequal variances, we should include down weight the more variable observations in this average</a:t>
                </a:r>
              </a:p>
              <a:p>
                <a:r>
                  <a:rPr lang="en-US" dirty="0" smtClean="0"/>
                  <a:t>Looking at the least squares problem:</a:t>
                </a:r>
              </a:p>
              <a:p>
                <a:r>
                  <a:rPr lang="is-IS" dirty="0" smtClean="0"/>
                  <a:t>minimize</a:t>
                </a:r>
                <a14:m>
                  <m:oMath xmlns:m="http://schemas.openxmlformats.org/officeDocument/2006/math">
                    <m:nary>
                      <m:naryPr>
                        <m:chr m:val="∑"/>
                        <m:ctrlPr>
                          <a:rPr lang="is-IS" i="1">
                            <a:latin typeface="Cambria Math"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sSup>
                          <m:sSupPr>
                            <m:ctrlPr>
                              <a:rPr lang="is-IS" i="1">
                                <a:latin typeface="Cambria Math" charset="0"/>
                              </a:rPr>
                            </m:ctrlPr>
                          </m:sSupPr>
                          <m:e>
                            <m:r>
                              <a:rPr lang="en-US" i="1">
                                <a:latin typeface="Cambria Math" charset="0"/>
                              </a:rPr>
                              <m:t>(</m:t>
                            </m:r>
                            <m:sSub>
                              <m:sSubPr>
                                <m:ctrlPr>
                                  <a:rPr lang="en-US" i="1">
                                    <a:latin typeface="Cambria Math" charset="0"/>
                                  </a:rPr>
                                </m:ctrlPr>
                              </m:sSubPr>
                              <m:e>
                                <m:r>
                                  <a:rPr lang="en-US" b="0" i="1" smtClean="0">
                                    <a:latin typeface="Cambria Math" charset="0"/>
                                  </a:rPr>
                                  <m:t>𝑌</m:t>
                                </m:r>
                              </m:e>
                              <m:sub>
                                <m:r>
                                  <a:rPr lang="en-US" i="1">
                                    <a:latin typeface="Cambria Math" charset="0"/>
                                  </a:rPr>
                                  <m:t>𝑖</m:t>
                                </m:r>
                              </m:sub>
                            </m:sSub>
                            <m:r>
                              <a:rPr lang="en-US" i="1">
                                <a:latin typeface="Cambria Math" charset="0"/>
                              </a:rPr>
                              <m:t>−</m:t>
                            </m:r>
                            <m:r>
                              <a:rPr lang="en-US" b="0" i="1" smtClean="0">
                                <a:latin typeface="Cambria Math" charset="0"/>
                              </a:rPr>
                              <m:t>(</m:t>
                            </m:r>
                            <m:sSub>
                              <m:sSubPr>
                                <m:ctrlPr>
                                  <a:rPr lang="en-US" b="0" i="1" smtClean="0">
                                    <a:latin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rPr>
                                  <m:t>0</m:t>
                                </m:r>
                              </m:sub>
                            </m:sSub>
                            <m:r>
                              <a:rPr lang="en-US" b="0" i="1" smtClean="0">
                                <a:latin typeface="Cambria Math" charset="0"/>
                              </a:rPr>
                              <m:t>+</m:t>
                            </m:r>
                            <m:nary>
                              <m:naryPr>
                                <m:chr m:val="∑"/>
                                <m:ctrlPr>
                                  <a:rPr lang="is-IS" b="0" i="1" smtClean="0">
                                    <a:latin typeface="Cambria Math" charset="0"/>
                                  </a:rPr>
                                </m:ctrlPr>
                              </m:naryPr>
                              <m:sub>
                                <m:r>
                                  <m:rPr>
                                    <m:brk m:alnAt="23"/>
                                  </m:rPr>
                                  <a:rPr lang="en-US" b="0" i="1" smtClean="0">
                                    <a:latin typeface="Cambria Math" charset="0"/>
                                  </a:rPr>
                                  <m:t>𝑗</m:t>
                                </m:r>
                                <m:r>
                                  <a:rPr lang="en-US" b="0" i="1" smtClean="0">
                                    <a:latin typeface="Cambria Math" charset="0"/>
                                  </a:rPr>
                                  <m:t>=1</m:t>
                                </m:r>
                              </m:sub>
                              <m:sup>
                                <m:r>
                                  <a:rPr lang="en-US" b="0" i="1" smtClean="0">
                                    <a:latin typeface="Cambria Math" charset="0"/>
                                  </a:rPr>
                                  <m:t>𝑝</m:t>
                                </m:r>
                              </m:sup>
                              <m:e>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𝑖𝑗</m:t>
                                    </m:r>
                                  </m:sub>
                                </m:sSub>
                                <m:sSub>
                                  <m:sSubPr>
                                    <m:ctrlPr>
                                      <a:rPr lang="en-US" b="0" i="1" smtClean="0">
                                        <a:latin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rPr>
                                      <m:t>𝑗</m:t>
                                    </m:r>
                                  </m:sub>
                                </m:sSub>
                              </m:e>
                            </m:nary>
                            <m:r>
                              <a:rPr lang="en-US" b="0" i="1" smtClean="0">
                                <a:latin typeface="Cambria Math" charset="0"/>
                              </a:rPr>
                              <m:t>)</m:t>
                            </m:r>
                            <m:r>
                              <a:rPr lang="en-US" i="1">
                                <a:latin typeface="Cambria Math" charset="0"/>
                              </a:rPr>
                              <m:t>)</m:t>
                            </m:r>
                          </m:e>
                          <m:sup>
                            <m:r>
                              <a:rPr lang="en-US" i="1">
                                <a:latin typeface="Cambria Math" charset="0"/>
                              </a:rPr>
                              <m:t>2</m:t>
                            </m:r>
                          </m:sup>
                        </m:sSup>
                      </m:e>
                    </m:nary>
                  </m:oMath>
                </a14:m>
                <a:endParaRPr lang="en-US" dirty="0" smtClean="0"/>
              </a:p>
              <a:p>
                <a:r>
                  <a:rPr lang="en-US" dirty="0" smtClean="0"/>
                  <a:t>This implicitly equally weights each observation</a:t>
                </a:r>
              </a:p>
              <a:p>
                <a:endParaRPr lang="en-US" dirty="0" smtClean="0"/>
              </a:p>
              <a:p>
                <a:r>
                  <a:rPr lang="en-US" dirty="0" smtClean="0"/>
                  <a:t>Suppose the variance of the </a:t>
                </a:r>
                <a14:m>
                  <m:oMath xmlns:m="http://schemas.openxmlformats.org/officeDocument/2006/math">
                    <m:sSup>
                      <m:sSupPr>
                        <m:ctrlPr>
                          <a:rPr lang="en-US" i="1" smtClean="0">
                            <a:latin typeface="Cambria Math" charset="0"/>
                          </a:rPr>
                        </m:ctrlPr>
                      </m:sSupPr>
                      <m:e>
                        <m:r>
                          <a:rPr lang="en-US" b="0" i="1" smtClean="0">
                            <a:latin typeface="Cambria Math" charset="0"/>
                          </a:rPr>
                          <m:t>𝑖</m:t>
                        </m:r>
                      </m:e>
                      <m:sup>
                        <m:r>
                          <a:rPr lang="en-US" b="0" i="1" smtClean="0">
                            <a:latin typeface="Cambria Math" charset="0"/>
                          </a:rPr>
                          <m:t>𝑡h</m:t>
                        </m:r>
                      </m:sup>
                    </m:sSup>
                  </m:oMath>
                </a14:m>
                <a:r>
                  <a:rPr lang="en-US" dirty="0" smtClean="0"/>
                  <a:t> observation is </a:t>
                </a:r>
                <a14:m>
                  <m:oMath xmlns:m="http://schemas.openxmlformats.org/officeDocument/2006/math">
                    <m:sSubSup>
                      <m:sSubSupPr>
                        <m:ctrlPr>
                          <a:rPr lang="en-US" i="1" smtClean="0">
                            <a:latin typeface="Cambria Math" charset="0"/>
                          </a:rPr>
                        </m:ctrlPr>
                      </m:sSubSupPr>
                      <m:e>
                        <m:r>
                          <a:rPr lang="en-US" i="1" smtClean="0">
                            <a:latin typeface="Cambria Math" charset="0"/>
                            <a:ea typeface="Cambria Math" charset="0"/>
                            <a:cs typeface="Cambria Math" charset="0"/>
                          </a:rPr>
                          <m:t>𝜎</m:t>
                        </m:r>
                      </m:e>
                      <m:sub>
                        <m:r>
                          <a:rPr lang="en-US" b="0" i="1" smtClean="0">
                            <a:latin typeface="Cambria Math" charset="0"/>
                          </a:rPr>
                          <m:t>𝑖</m:t>
                        </m:r>
                      </m:sub>
                      <m:sup>
                        <m:r>
                          <a:rPr lang="en-US" b="0" i="1" smtClean="0">
                            <a:latin typeface="Cambria Math" charset="0"/>
                          </a:rPr>
                          <m:t>2</m:t>
                        </m:r>
                      </m:sup>
                    </m:sSubSup>
                  </m:oMath>
                </a14:m>
                <a:r>
                  <a:rPr lang="en-US" dirty="0" smtClean="0"/>
                  <a:t>.  Then weighting makes sense</a:t>
                </a:r>
              </a:p>
              <a:p>
                <a:r>
                  <a:rPr lang="is-IS" dirty="0"/>
                  <a:t>minimize</a:t>
                </a:r>
                <a14:m>
                  <m:oMath xmlns:m="http://schemas.openxmlformats.org/officeDocument/2006/math">
                    <m:nary>
                      <m:naryPr>
                        <m:chr m:val="∑"/>
                        <m:ctrlPr>
                          <a:rPr lang="is-IS" i="1">
                            <a:latin typeface="Cambria Math"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sSub>
                          <m:sSubPr>
                            <m:ctrlPr>
                              <a:rPr lang="en-US" i="1" smtClean="0">
                                <a:latin typeface="Cambria Math" charset="0"/>
                              </a:rPr>
                            </m:ctrlPr>
                          </m:sSubPr>
                          <m:e>
                            <m:r>
                              <a:rPr lang="en-US" b="0" i="1" smtClean="0">
                                <a:latin typeface="Cambria Math" charset="0"/>
                              </a:rPr>
                              <m:t>𝑤</m:t>
                            </m:r>
                          </m:e>
                          <m:sub>
                            <m:r>
                              <a:rPr lang="en-US" b="0" i="1" smtClean="0">
                                <a:latin typeface="Cambria Math" charset="0"/>
                              </a:rPr>
                              <m:t>𝑖</m:t>
                            </m:r>
                          </m:sub>
                        </m:sSub>
                        <m:sSup>
                          <m:sSupPr>
                            <m:ctrlPr>
                              <a:rPr lang="is-IS" i="1">
                                <a:latin typeface="Cambria Math" charset="0"/>
                              </a:rPr>
                            </m:ctrlPr>
                          </m:sSupPr>
                          <m:e>
                            <m:r>
                              <a:rPr lang="en-US" i="1">
                                <a:latin typeface="Cambria Math" charset="0"/>
                              </a:rPr>
                              <m:t>(</m:t>
                            </m:r>
                            <m:sSub>
                              <m:sSubPr>
                                <m:ctrlPr>
                                  <a:rPr lang="en-US" i="1">
                                    <a:latin typeface="Cambria Math" charset="0"/>
                                  </a:rPr>
                                </m:ctrlPr>
                              </m:sSubPr>
                              <m:e>
                                <m:r>
                                  <a:rPr lang="en-US" i="1">
                                    <a:latin typeface="Cambria Math" charset="0"/>
                                  </a:rPr>
                                  <m:t>𝑌</m:t>
                                </m:r>
                              </m:e>
                              <m:sub>
                                <m:r>
                                  <a:rPr lang="en-US" i="1">
                                    <a:latin typeface="Cambria Math" charset="0"/>
                                  </a:rPr>
                                  <m:t>𝑖</m:t>
                                </m:r>
                              </m:sub>
                            </m:sSub>
                            <m:r>
                              <a:rPr lang="en-US" i="1">
                                <a:latin typeface="Cambria Math" charset="0"/>
                              </a:rPr>
                              <m:t>−(</m:t>
                            </m:r>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r>
                              <a:rPr lang="en-US" i="1">
                                <a:latin typeface="Cambria Math" charset="0"/>
                              </a:rPr>
                              <m:t>+</m:t>
                            </m:r>
                            <m:nary>
                              <m:naryPr>
                                <m:chr m:val="∑"/>
                                <m:ctrlPr>
                                  <a:rPr lang="is-IS" i="1">
                                    <a:latin typeface="Cambria Math" charset="0"/>
                                  </a:rPr>
                                </m:ctrlPr>
                              </m:naryPr>
                              <m:sub>
                                <m:r>
                                  <m:rPr>
                                    <m:brk m:alnAt="23"/>
                                  </m:rPr>
                                  <a:rPr lang="en-US" i="1">
                                    <a:latin typeface="Cambria Math" charset="0"/>
                                  </a:rPr>
                                  <m:t>𝑗</m:t>
                                </m:r>
                                <m:r>
                                  <a:rPr lang="en-US" i="1">
                                    <a:latin typeface="Cambria Math" charset="0"/>
                                  </a:rPr>
                                  <m:t>=1</m:t>
                                </m:r>
                              </m:sub>
                              <m:sup>
                                <m:r>
                                  <a:rPr lang="en-US" i="1">
                                    <a:latin typeface="Cambria Math" charset="0"/>
                                  </a:rPr>
                                  <m:t>𝑝</m:t>
                                </m:r>
                              </m:sup>
                              <m:e>
                                <m:sSub>
                                  <m:sSubPr>
                                    <m:ctrlPr>
                                      <a:rPr lang="en-US" i="1" smtClean="0">
                                        <a:latin typeface="Cambria Math" charset="0"/>
                                      </a:rPr>
                                    </m:ctrlPr>
                                  </m:sSubPr>
                                  <m:e>
                                    <m:r>
                                      <a:rPr lang="en-US" b="0" i="1" smtClean="0">
                                        <a:latin typeface="Cambria Math" charset="0"/>
                                      </a:rPr>
                                      <m:t>𝑋</m:t>
                                    </m:r>
                                  </m:e>
                                  <m:sub>
                                    <m:r>
                                      <a:rPr lang="en-US" b="0" i="1" smtClean="0">
                                        <a:latin typeface="Cambria Math" charset="0"/>
                                      </a:rPr>
                                      <m:t>𝑖</m:t>
                                    </m:r>
                                    <m:r>
                                      <a:rPr lang="en-US" i="1">
                                        <a:latin typeface="Cambria Math" charset="0"/>
                                      </a:rPr>
                                      <m:t>𝑗</m:t>
                                    </m:r>
                                  </m:sub>
                                </m:sSub>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𝑗</m:t>
                                    </m:r>
                                  </m:sub>
                                </m:sSub>
                              </m:e>
                            </m:nary>
                            <m:r>
                              <a:rPr lang="en-US" i="1">
                                <a:latin typeface="Cambria Math" charset="0"/>
                              </a:rPr>
                              <m:t>))</m:t>
                            </m:r>
                          </m:e>
                          <m:sup>
                            <m:r>
                              <a:rPr lang="en-US" i="1">
                                <a:latin typeface="Cambria Math" charset="0"/>
                              </a:rPr>
                              <m:t>2</m:t>
                            </m:r>
                          </m:sup>
                        </m:sSup>
                      </m:e>
                    </m:nary>
                  </m:oMath>
                </a14:m>
                <a:endParaRPr lang="en-US" dirty="0" smtClean="0"/>
              </a:p>
              <a:p>
                <a:r>
                  <a:rPr lang="en-US" dirty="0" smtClean="0"/>
                  <a:t>And with weights </a:t>
                </a:r>
                <a14:m>
                  <m:oMath xmlns:m="http://schemas.openxmlformats.org/officeDocument/2006/math">
                    <m:sSub>
                      <m:sSubPr>
                        <m:ctrlPr>
                          <a:rPr lang="en-US" i="1">
                            <a:latin typeface="Cambria Math" charset="0"/>
                          </a:rPr>
                        </m:ctrlPr>
                      </m:sSubPr>
                      <m:e>
                        <m:r>
                          <a:rPr lang="en-US" i="1">
                            <a:latin typeface="Cambria Math" charset="0"/>
                          </a:rPr>
                          <m:t>𝑤</m:t>
                        </m:r>
                      </m:e>
                      <m:sub>
                        <m:r>
                          <a:rPr lang="en-US" i="1">
                            <a:latin typeface="Cambria Math" charset="0"/>
                          </a:rPr>
                          <m:t>𝑖</m:t>
                        </m:r>
                      </m:sub>
                    </m:sSub>
                    <m:r>
                      <a:rPr lang="en-US" b="0" i="1" smtClean="0">
                        <a:latin typeface="Cambria Math" charset="0"/>
                      </a:rPr>
                      <m:t>=1/</m:t>
                    </m:r>
                    <m:sSubSup>
                      <m:sSubSupPr>
                        <m:ctrlPr>
                          <a:rPr lang="en-US" i="1">
                            <a:latin typeface="Cambria Math" charset="0"/>
                          </a:rPr>
                        </m:ctrlPr>
                      </m:sSubSupPr>
                      <m:e>
                        <m:r>
                          <a:rPr lang="en-US" i="1">
                            <a:latin typeface="Cambria Math" charset="0"/>
                            <a:ea typeface="Cambria Math" charset="0"/>
                            <a:cs typeface="Cambria Math" charset="0"/>
                          </a:rPr>
                          <m:t>𝜎</m:t>
                        </m:r>
                      </m:e>
                      <m:sub>
                        <m:r>
                          <a:rPr lang="en-US" i="1">
                            <a:latin typeface="Cambria Math" charset="0"/>
                          </a:rPr>
                          <m:t>𝑖</m:t>
                        </m:r>
                      </m:sub>
                      <m:sup>
                        <m:r>
                          <a:rPr lang="en-US" i="1">
                            <a:latin typeface="Cambria Math" charset="0"/>
                          </a:rPr>
                          <m:t>2</m:t>
                        </m:r>
                      </m:sup>
                    </m:sSubSup>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752600"/>
                <a:ext cx="8321041" cy="4572000"/>
              </a:xfrm>
              <a:blipFill rotWithShape="0">
                <a:blip r:embed="rId2"/>
                <a:stretch>
                  <a:fillRect l="-659" t="-1733" b="-106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458007C-4A25-4B52-A9D8-0BFB32107287}" type="slidenum">
              <a:rPr lang="en-US" smtClean="0"/>
              <a:t>35</a:t>
            </a:fld>
            <a:endParaRPr lang="en-US"/>
          </a:p>
        </p:txBody>
      </p:sp>
    </p:spTree>
    <p:extLst>
      <p:ext uri="{BB962C8B-B14F-4D97-AF65-F5344CB8AC3E}">
        <p14:creationId xmlns:p14="http://schemas.microsoft.com/office/powerpoint/2010/main" val="2174629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Weighted Regression</a:t>
            </a:r>
          </a:p>
        </p:txBody>
      </p:sp>
      <p:sp>
        <p:nvSpPr>
          <p:cNvPr id="3" name="Content Placeholder 2"/>
          <p:cNvSpPr>
            <a:spLocks noGrp="1"/>
          </p:cNvSpPr>
          <p:nvPr>
            <p:ph idx="1"/>
          </p:nvPr>
        </p:nvSpPr>
        <p:spPr>
          <a:xfrm>
            <a:off x="822959" y="1845734"/>
            <a:ext cx="8168641" cy="4478866"/>
          </a:xfrm>
        </p:spPr>
        <p:txBody>
          <a:bodyPr/>
          <a:lstStyle/>
          <a:p>
            <a:r>
              <a:rPr lang="en-US" dirty="0" smtClean="0"/>
              <a:t>Some typical scenarios when weighted regression is appropriate</a:t>
            </a:r>
          </a:p>
          <a:p>
            <a:pPr>
              <a:buFont typeface="Arial" charset="0"/>
              <a:buChar char="•"/>
            </a:pPr>
            <a:r>
              <a:rPr lang="en-US" dirty="0" smtClean="0"/>
              <a:t>The response is estimated and some reasonable standard errors are available</a:t>
            </a:r>
          </a:p>
          <a:p>
            <a:r>
              <a:rPr lang="en-US" b="1" dirty="0" smtClean="0"/>
              <a:t>Example:</a:t>
            </a:r>
            <a:r>
              <a:rPr lang="en-US" dirty="0" smtClean="0"/>
              <a:t> In particle physics, highly sensitive detectors are used to make measurements.  These detectors tend to come with estimates of the variability in the measurements</a:t>
            </a:r>
          </a:p>
          <a:p>
            <a:pPr>
              <a:buFont typeface="Arial" charset="0"/>
              <a:buChar char="•"/>
            </a:pPr>
            <a:r>
              <a:rPr lang="en-US" dirty="0" smtClean="0"/>
              <a:t>Responses themselves are averages and we know the total number of terms</a:t>
            </a:r>
          </a:p>
          <a:p>
            <a:r>
              <a:rPr lang="en-US" b="1" dirty="0" smtClean="0"/>
              <a:t>Example:</a:t>
            </a:r>
            <a:r>
              <a:rPr lang="en-US" dirty="0" smtClean="0"/>
              <a:t> For privacy reasons, we can only get the total number of drug users in a school instead of whether particular students use drug</a:t>
            </a:r>
          </a:p>
          <a:p>
            <a:pPr>
              <a:buFont typeface="Arial" charset="0"/>
              <a:buChar char="•"/>
            </a:pPr>
            <a:r>
              <a:rPr lang="en-US" dirty="0" smtClean="0"/>
              <a:t>It is sensible that both 1) the variance is proportional to </a:t>
            </a:r>
            <a:r>
              <a:rPr lang="en-US" i="1" dirty="0" smtClean="0">
                <a:latin typeface="Cambria Math" charset="0"/>
                <a:ea typeface="Cambria Math" charset="0"/>
                <a:cs typeface="Cambria Math" charset="0"/>
              </a:rPr>
              <a:t>X</a:t>
            </a:r>
            <a:r>
              <a:rPr lang="en-US" dirty="0" smtClean="0"/>
              <a:t> and 2) the </a:t>
            </a:r>
            <a:r>
              <a:rPr lang="en-US" i="1" dirty="0" smtClean="0">
                <a:latin typeface="Cambria Math" charset="0"/>
                <a:ea typeface="Cambria Math" charset="0"/>
                <a:cs typeface="Cambria Math" charset="0"/>
              </a:rPr>
              <a:t>X,Y </a:t>
            </a:r>
            <a:r>
              <a:rPr lang="en-US" dirty="0" smtClean="0"/>
              <a:t>relationship is linear</a:t>
            </a:r>
          </a:p>
          <a:p>
            <a:r>
              <a:rPr lang="en-US" b="1" dirty="0" smtClean="0"/>
              <a:t>Example:</a:t>
            </a:r>
            <a:r>
              <a:rPr lang="en-US" dirty="0" smtClean="0"/>
              <a:t> A person is counting grouse in a field (</a:t>
            </a:r>
            <a:r>
              <a:rPr lang="en-US" i="1" dirty="0" smtClean="0">
                <a:latin typeface="Cambria Math" charset="0"/>
                <a:ea typeface="Cambria Math" charset="0"/>
                <a:cs typeface="Cambria Math" charset="0"/>
              </a:rPr>
              <a:t>Y)</a:t>
            </a:r>
            <a:r>
              <a:rPr lang="en-US" dirty="0"/>
              <a:t> </a:t>
            </a:r>
            <a:r>
              <a:rPr lang="en-US" dirty="0" smtClean="0"/>
              <a:t>and the time of day (</a:t>
            </a:r>
            <a:r>
              <a:rPr lang="en-US" i="1" dirty="0" smtClean="0">
                <a:latin typeface="Cambria Math" charset="0"/>
                <a:ea typeface="Cambria Math" charset="0"/>
                <a:cs typeface="Cambria Math" charset="0"/>
              </a:rPr>
              <a:t>X)</a:t>
            </a:r>
            <a:r>
              <a:rPr lang="en-US" dirty="0" smtClean="0"/>
              <a:t>. As it gets darker out, the count might be more variable</a:t>
            </a:r>
            <a:endParaRPr lang="en-US" dirty="0"/>
          </a:p>
        </p:txBody>
      </p:sp>
      <p:sp>
        <p:nvSpPr>
          <p:cNvPr id="4" name="Slide Number Placeholder 3"/>
          <p:cNvSpPr>
            <a:spLocks noGrp="1"/>
          </p:cNvSpPr>
          <p:nvPr>
            <p:ph type="sldNum" sz="quarter" idx="12"/>
          </p:nvPr>
        </p:nvSpPr>
        <p:spPr/>
        <p:txBody>
          <a:bodyPr/>
          <a:lstStyle/>
          <a:p>
            <a:fld id="{1458007C-4A25-4B52-A9D8-0BFB32107287}" type="slidenum">
              <a:rPr lang="en-US" smtClean="0"/>
              <a:t>36</a:t>
            </a:fld>
            <a:endParaRPr lang="en-US"/>
          </a:p>
        </p:txBody>
      </p:sp>
    </p:spTree>
    <p:extLst>
      <p:ext uri="{BB962C8B-B14F-4D97-AF65-F5344CB8AC3E}">
        <p14:creationId xmlns:p14="http://schemas.microsoft.com/office/powerpoint/2010/main" val="22333810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Weighted Regression: Estimating the Weights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8321041" cy="4402666"/>
              </a:xfrm>
            </p:spPr>
            <p:txBody>
              <a:bodyPr>
                <a:normAutofit/>
              </a:bodyPr>
              <a:lstStyle/>
              <a:p>
                <a:r>
                  <a:rPr lang="en-US" dirty="0" smtClean="0"/>
                  <a:t>Sometimes there is reason to believe there is unequal variance, but the how the variance is different is unknown</a:t>
                </a:r>
              </a:p>
              <a:p>
                <a:r>
                  <a:rPr lang="en-US" dirty="0" smtClean="0"/>
                  <a:t>A well used, but utterly heuristic, method is to:</a:t>
                </a:r>
              </a:p>
              <a:p>
                <a:pPr marL="457200" indent="-457200">
                  <a:buFont typeface="+mj-lt"/>
                  <a:buAutoNum type="arabicPeriod"/>
                </a:pPr>
                <a:r>
                  <a:rPr lang="en-US" dirty="0" smtClean="0"/>
                  <a:t>fit an ordinary least squares model</a:t>
                </a:r>
              </a:p>
              <a:p>
                <a:pPr marL="457200" indent="-457200">
                  <a:buFont typeface="+mj-lt"/>
                  <a:buAutoNum type="arabicPeriod"/>
                </a:pPr>
                <a:r>
                  <a:rPr lang="en-US" dirty="0" smtClean="0"/>
                  <a:t>Get the squared residuals out: </a:t>
                </a:r>
                <a14:m>
                  <m:oMath xmlns:m="http://schemas.openxmlformats.org/officeDocument/2006/math">
                    <m:sSubSup>
                      <m:sSubSupPr>
                        <m:ctrlPr>
                          <a:rPr lang="en-US" i="1" smtClean="0">
                            <a:latin typeface="Cambria Math" charset="0"/>
                          </a:rPr>
                        </m:ctrlPr>
                      </m:sSubSupPr>
                      <m:e>
                        <m:r>
                          <a:rPr lang="en-US" b="0" i="1" smtClean="0">
                            <a:latin typeface="Cambria Math" charset="0"/>
                          </a:rPr>
                          <m:t>𝑟𝑒𝑠</m:t>
                        </m:r>
                      </m:e>
                      <m:sub>
                        <m:r>
                          <a:rPr lang="en-US" b="0" i="1" smtClean="0">
                            <a:latin typeface="Cambria Math" charset="0"/>
                          </a:rPr>
                          <m:t>𝑖</m:t>
                        </m:r>
                      </m:sub>
                      <m:sup>
                        <m:r>
                          <a:rPr lang="en-US" b="0" i="1" smtClean="0">
                            <a:latin typeface="Cambria Math" charset="0"/>
                          </a:rPr>
                          <m:t>2</m:t>
                        </m:r>
                      </m:sup>
                    </m:sSubSup>
                  </m:oMath>
                </a14:m>
                <a:endParaRPr lang="en-US" dirty="0" smtClean="0"/>
              </a:p>
              <a:p>
                <a:pPr marL="0" indent="0">
                  <a:buNone/>
                </a:pPr>
                <a:r>
                  <a:rPr lang="en-US" dirty="0" smtClean="0"/>
                  <a:t>It is tempting to use </a:t>
                </a:r>
                <a14:m>
                  <m:oMath xmlns:m="http://schemas.openxmlformats.org/officeDocument/2006/math">
                    <m:sSub>
                      <m:sSubPr>
                        <m:ctrlPr>
                          <a:rPr lang="en-US" i="1">
                            <a:latin typeface="Cambria Math" charset="0"/>
                          </a:rPr>
                        </m:ctrlPr>
                      </m:sSubPr>
                      <m:e>
                        <m:r>
                          <a:rPr lang="en-US" i="1">
                            <a:latin typeface="Cambria Math" charset="0"/>
                          </a:rPr>
                          <m:t>𝑤</m:t>
                        </m:r>
                      </m:e>
                      <m:sub>
                        <m:r>
                          <a:rPr lang="en-US" i="1">
                            <a:latin typeface="Cambria Math" charset="0"/>
                          </a:rPr>
                          <m:t>𝑖</m:t>
                        </m:r>
                      </m:sub>
                    </m:sSub>
                    <m:r>
                      <a:rPr lang="en-US" i="1">
                        <a:latin typeface="Cambria Math" charset="0"/>
                      </a:rPr>
                      <m:t>=</m:t>
                    </m:r>
                    <m:sSubSup>
                      <m:sSubSupPr>
                        <m:ctrlPr>
                          <a:rPr lang="en-US" i="1">
                            <a:latin typeface="Cambria Math" charset="0"/>
                          </a:rPr>
                        </m:ctrlPr>
                      </m:sSubSupPr>
                      <m:e>
                        <m:r>
                          <a:rPr lang="en-US" i="1">
                            <a:latin typeface="Cambria Math" charset="0"/>
                          </a:rPr>
                          <m:t>𝑟𝑒𝑠</m:t>
                        </m:r>
                      </m:e>
                      <m:sub>
                        <m:r>
                          <a:rPr lang="en-US" i="1">
                            <a:latin typeface="Cambria Math" charset="0"/>
                          </a:rPr>
                          <m:t>𝑖</m:t>
                        </m:r>
                      </m:sub>
                      <m:sup>
                        <m:r>
                          <a:rPr lang="en-US" i="1">
                            <a:latin typeface="Cambria Math" charset="0"/>
                          </a:rPr>
                          <m:t>2</m:t>
                        </m:r>
                      </m:sup>
                    </m:sSubSup>
                  </m:oMath>
                </a14:m>
                <a:r>
                  <a:rPr lang="en-US" dirty="0" smtClean="0"/>
                  <a:t>, (as the residuals estimate the noise term </a:t>
                </a:r>
                <a14:m>
                  <m:oMath xmlns:m="http://schemas.openxmlformats.org/officeDocument/2006/math">
                    <m:r>
                      <a:rPr lang="en-US" i="1" smtClean="0">
                        <a:latin typeface="Cambria Math" charset="0"/>
                        <a:ea typeface="Cambria Math" charset="0"/>
                        <a:cs typeface="Cambria Math" charset="0"/>
                      </a:rPr>
                      <m:t>𝜀</m:t>
                    </m:r>
                  </m:oMath>
                </a14:m>
                <a:r>
                  <a:rPr lang="en-US" dirty="0" smtClean="0"/>
                  <a:t>)</a:t>
                </a:r>
              </a:p>
              <a:p>
                <a:pPr marL="0" indent="0">
                  <a:buNone/>
                </a:pPr>
                <a:r>
                  <a:rPr lang="en-US" dirty="0" smtClean="0"/>
                  <a:t>However, usually the residuals are too noisy to work directly</a:t>
                </a:r>
                <a:endParaRPr lang="en-US" dirty="0"/>
              </a:p>
              <a:p>
                <a:pPr marL="0" indent="0">
                  <a:buNone/>
                </a:pPr>
                <a:r>
                  <a:rPr lang="en-US" b="1" dirty="0" smtClean="0"/>
                  <a:t>Instead</a:t>
                </a:r>
                <a:r>
                  <a:rPr lang="en-US" dirty="0" smtClean="0"/>
                  <a:t>: run another regression, using </a:t>
                </a:r>
                <a14:m>
                  <m:oMath xmlns:m="http://schemas.openxmlformats.org/officeDocument/2006/math">
                    <m:sSubSup>
                      <m:sSubSupPr>
                        <m:ctrlPr>
                          <a:rPr lang="en-US" i="1">
                            <a:latin typeface="Cambria Math" charset="0"/>
                          </a:rPr>
                        </m:ctrlPr>
                      </m:sSubSupPr>
                      <m:e>
                        <m:r>
                          <a:rPr lang="en-US" i="1">
                            <a:latin typeface="Cambria Math" charset="0"/>
                          </a:rPr>
                          <m:t>𝑟𝑒𝑠</m:t>
                        </m:r>
                      </m:e>
                      <m:sub>
                        <m:r>
                          <a:rPr lang="en-US" i="1">
                            <a:latin typeface="Cambria Math" charset="0"/>
                          </a:rPr>
                          <m:t>𝑖</m:t>
                        </m:r>
                      </m:sub>
                      <m:sup>
                        <m:r>
                          <a:rPr lang="en-US" i="1">
                            <a:latin typeface="Cambria Math" charset="0"/>
                          </a:rPr>
                          <m:t>2</m:t>
                        </m:r>
                      </m:sup>
                    </m:sSubSup>
                  </m:oMath>
                </a14:m>
                <a:r>
                  <a:rPr lang="en-US" dirty="0" smtClean="0"/>
                  <a:t> as the “response”</a:t>
                </a:r>
              </a:p>
              <a:p>
                <a:pPr marL="0" indent="0">
                  <a:buNone/>
                </a:pPr>
                <a:r>
                  <a:rPr lang="en-US" dirty="0" smtClean="0"/>
                  <a:t>The “explanatory variable” will be different, depending on the nature of the heteroscedasticity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8321041" cy="4402666"/>
              </a:xfrm>
              <a:blipFill rotWithShape="0">
                <a:blip r:embed="rId2"/>
                <a:stretch>
                  <a:fillRect l="-1905" t="-15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458007C-4A25-4B52-A9D8-0BFB32107287}" type="slidenum">
              <a:rPr lang="en-US" smtClean="0"/>
              <a:t>37</a:t>
            </a:fld>
            <a:endParaRPr lang="en-US"/>
          </a:p>
        </p:txBody>
      </p:sp>
    </p:spTree>
    <p:extLst>
      <p:ext uri="{BB962C8B-B14F-4D97-AF65-F5344CB8AC3E}">
        <p14:creationId xmlns:p14="http://schemas.microsoft.com/office/powerpoint/2010/main" val="90008044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Weighted Regression: Estimating the Weights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599" y="1769534"/>
                <a:ext cx="8534401" cy="4478866"/>
              </a:xfrm>
            </p:spPr>
            <p:txBody>
              <a:bodyPr>
                <a:noAutofit/>
              </a:bodyPr>
              <a:lstStyle/>
              <a:p>
                <a:r>
                  <a:rPr lang="en-US" dirty="0" smtClean="0"/>
                  <a:t>A rough guide on how to regress the </a:t>
                </a:r>
                <a14:m>
                  <m:oMath xmlns:m="http://schemas.openxmlformats.org/officeDocument/2006/math">
                    <m:sSubSup>
                      <m:sSubSupPr>
                        <m:ctrlPr>
                          <a:rPr lang="en-US" i="1">
                            <a:latin typeface="Cambria Math" charset="0"/>
                          </a:rPr>
                        </m:ctrlPr>
                      </m:sSubSupPr>
                      <m:e>
                        <m:r>
                          <a:rPr lang="en-US" i="1">
                            <a:latin typeface="Cambria Math" charset="0"/>
                          </a:rPr>
                          <m:t>𝑟𝑒𝑠</m:t>
                        </m:r>
                      </m:e>
                      <m:sub>
                        <m:r>
                          <a:rPr lang="en-US" i="1">
                            <a:latin typeface="Cambria Math" charset="0"/>
                          </a:rPr>
                          <m:t>𝑖</m:t>
                        </m:r>
                      </m:sub>
                      <m:sup>
                        <m:r>
                          <a:rPr lang="en-US" i="1">
                            <a:latin typeface="Cambria Math" charset="0"/>
                          </a:rPr>
                          <m:t>2</m:t>
                        </m:r>
                      </m:sup>
                    </m:sSubSup>
                  </m:oMath>
                </a14:m>
                <a:r>
                  <a:rPr lang="en-US" dirty="0" smtClean="0"/>
                  <a:t> to estimate the </a:t>
                </a:r>
                <a14:m>
                  <m:oMath xmlns:m="http://schemas.openxmlformats.org/officeDocument/2006/math">
                    <m:sSub>
                      <m:sSubPr>
                        <m:ctrlPr>
                          <a:rPr lang="en-US" i="1">
                            <a:latin typeface="Cambria Math" charset="0"/>
                          </a:rPr>
                        </m:ctrlPr>
                      </m:sSubPr>
                      <m:e>
                        <m:r>
                          <a:rPr lang="en-US" i="1">
                            <a:latin typeface="Cambria Math" charset="0"/>
                          </a:rPr>
                          <m:t>𝑤</m:t>
                        </m:r>
                      </m:e>
                      <m:sub>
                        <m:r>
                          <a:rPr lang="en-US" i="1">
                            <a:latin typeface="Cambria Math" charset="0"/>
                          </a:rPr>
                          <m:t>𝑖</m:t>
                        </m:r>
                      </m:sub>
                    </m:sSub>
                  </m:oMath>
                </a14:m>
                <a:endParaRPr lang="en-US" dirty="0" smtClean="0"/>
              </a:p>
              <a:p>
                <a:pPr marL="0" indent="0">
                  <a:buNone/>
                </a:pPr>
                <a:r>
                  <a:rPr lang="en-US" b="1" dirty="0" smtClean="0"/>
                  <a:t> Residual </a:t>
                </a:r>
                <a:r>
                  <a:rPr lang="en-US" b="1" dirty="0"/>
                  <a:t>plot </a:t>
                </a:r>
                <a:r>
                  <a:rPr lang="en-US" b="1" dirty="0" smtClean="0"/>
                  <a:t>vs. </a:t>
                </a:r>
                <a14:m>
                  <m:oMath xmlns:m="http://schemas.openxmlformats.org/officeDocument/2006/math">
                    <m:sSub>
                      <m:sSubPr>
                        <m:ctrlPr>
                          <a:rPr lang="en-US" b="1" i="1" smtClean="0">
                            <a:latin typeface="Cambria Math" charset="0"/>
                          </a:rPr>
                        </m:ctrlPr>
                      </m:sSubPr>
                      <m:e>
                        <m:r>
                          <a:rPr lang="en-US" b="1" i="1" smtClean="0">
                            <a:latin typeface="Cambria Math" charset="0"/>
                          </a:rPr>
                          <m:t>𝒙</m:t>
                        </m:r>
                      </m:e>
                      <m:sub>
                        <m:r>
                          <a:rPr lang="en-US" b="1" i="1" smtClean="0">
                            <a:latin typeface="Cambria Math" charset="0"/>
                          </a:rPr>
                          <m:t>𝒋</m:t>
                        </m:r>
                      </m:sub>
                    </m:sSub>
                  </m:oMath>
                </a14:m>
                <a:r>
                  <a:rPr lang="en-US" b="1" dirty="0" smtClean="0"/>
                  <a:t> has “funnel shape”: </a:t>
                </a:r>
                <a:r>
                  <a:rPr lang="en-US" dirty="0" smtClean="0"/>
                  <a:t>Regress </a:t>
                </a:r>
                <a14:m>
                  <m:oMath xmlns:m="http://schemas.openxmlformats.org/officeDocument/2006/math">
                    <m:r>
                      <a:rPr lang="en-US" b="0" i="1" smtClean="0">
                        <a:latin typeface="Cambria Math" charset="0"/>
                      </a:rPr>
                      <m:t>|</m:t>
                    </m:r>
                    <m:sSub>
                      <m:sSubPr>
                        <m:ctrlPr>
                          <a:rPr lang="en-US" b="0" i="1" smtClean="0">
                            <a:latin typeface="Cambria Math" charset="0"/>
                          </a:rPr>
                        </m:ctrlPr>
                      </m:sSubPr>
                      <m:e>
                        <m:r>
                          <a:rPr lang="en-US" b="0" i="1" smtClean="0">
                            <a:latin typeface="Cambria Math" charset="0"/>
                          </a:rPr>
                          <m:t>𝑟𝑒𝑠</m:t>
                        </m:r>
                      </m:e>
                      <m:sub>
                        <m:r>
                          <a:rPr lang="en-US" b="0" i="1" smtClean="0">
                            <a:latin typeface="Cambria Math" charset="0"/>
                          </a:rPr>
                          <m:t>𝑖</m:t>
                        </m:r>
                      </m:sub>
                    </m:sSub>
                    <m:r>
                      <a:rPr lang="en-US" b="0" i="1" smtClean="0">
                        <a:latin typeface="Cambria Math" charset="0"/>
                      </a:rPr>
                      <m:t>|</m:t>
                    </m:r>
                  </m:oMath>
                </a14:m>
                <a:r>
                  <a:rPr lang="en-US" dirty="0" smtClean="0"/>
                  <a:t> against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𝑗</m:t>
                        </m:r>
                      </m:sub>
                    </m:sSub>
                  </m:oMath>
                </a14:m>
                <a:r>
                  <a:rPr lang="en-US" dirty="0" smtClean="0"/>
                  <a:t>. </a:t>
                </a:r>
                <a:r>
                  <a:rPr lang="en-US" dirty="0"/>
                  <a:t>The resulting fitted values of this regression are estimates of </a:t>
                </a:r>
                <a14:m>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𝜎</m:t>
                        </m:r>
                      </m:e>
                      <m:sub>
                        <m:r>
                          <a:rPr lang="en-US" b="0" i="1" smtClean="0">
                            <a:latin typeface="Cambria Math" charset="0"/>
                          </a:rPr>
                          <m:t>𝑖</m:t>
                        </m:r>
                      </m:sub>
                    </m:sSub>
                  </m:oMath>
                </a14:m>
                <a:r>
                  <a:rPr lang="en-US" dirty="0" smtClean="0"/>
                  <a:t>, hence set </a:t>
                </a:r>
                <a14:m>
                  <m:oMath xmlns:m="http://schemas.openxmlformats.org/officeDocument/2006/math">
                    <m:sSub>
                      <m:sSubPr>
                        <m:ctrlPr>
                          <a:rPr lang="en-US" i="1">
                            <a:latin typeface="Cambria Math" charset="0"/>
                          </a:rPr>
                        </m:ctrlPr>
                      </m:sSubPr>
                      <m:e>
                        <m:r>
                          <a:rPr lang="en-US" i="1">
                            <a:latin typeface="Cambria Math" charset="0"/>
                          </a:rPr>
                          <m:t>𝑤</m:t>
                        </m:r>
                      </m:e>
                      <m:sub>
                        <m:r>
                          <a:rPr lang="en-US" i="1">
                            <a:latin typeface="Cambria Math" charset="0"/>
                          </a:rPr>
                          <m:t>𝑖</m:t>
                        </m:r>
                      </m:sub>
                    </m:sSub>
                  </m:oMath>
                </a14:m>
                <a:r>
                  <a:rPr lang="en-US" dirty="0" smtClean="0"/>
                  <a:t> to the reciprocal squared</a:t>
                </a:r>
                <a:endParaRPr lang="en-US" dirty="0"/>
              </a:p>
              <a:p>
                <a:pPr marL="0" indent="0">
                  <a:buNone/>
                </a:pPr>
                <a:r>
                  <a:rPr lang="en-US" dirty="0" smtClean="0"/>
                  <a:t> </a:t>
                </a:r>
                <a:r>
                  <a:rPr lang="en-US" b="1" dirty="0" smtClean="0"/>
                  <a:t>Residual </a:t>
                </a:r>
                <a:r>
                  <a:rPr lang="en-US" b="1" dirty="0"/>
                  <a:t>plot </a:t>
                </a:r>
                <a:r>
                  <a:rPr lang="en-US" b="1" dirty="0" smtClean="0"/>
                  <a:t>vs. </a:t>
                </a:r>
                <a14:m>
                  <m:oMath xmlns:m="http://schemas.openxmlformats.org/officeDocument/2006/math">
                    <m:acc>
                      <m:accPr>
                        <m:chr m:val="̂"/>
                        <m:ctrlPr>
                          <a:rPr lang="en-US" b="1" i="1" smtClean="0">
                            <a:latin typeface="Cambria Math" charset="0"/>
                          </a:rPr>
                        </m:ctrlPr>
                      </m:accPr>
                      <m:e>
                        <m:r>
                          <a:rPr lang="en-US" b="1" i="1" smtClean="0">
                            <a:latin typeface="Cambria Math" charset="0"/>
                            <a:ea typeface="Cambria Math" charset="0"/>
                            <a:cs typeface="Cambria Math" charset="0"/>
                          </a:rPr>
                          <m:t>𝝁</m:t>
                        </m:r>
                      </m:e>
                    </m:acc>
                    <m:r>
                      <a:rPr lang="en-US" b="1" i="1" smtClean="0">
                        <a:latin typeface="Cambria Math" charset="0"/>
                      </a:rPr>
                      <m:t>{</m:t>
                    </m:r>
                    <m:sSub>
                      <m:sSubPr>
                        <m:ctrlPr>
                          <a:rPr lang="en-US" b="1" i="1" smtClean="0">
                            <a:latin typeface="Cambria Math" charset="0"/>
                          </a:rPr>
                        </m:ctrlPr>
                      </m:sSubPr>
                      <m:e>
                        <m:r>
                          <a:rPr lang="en-US" b="1" i="1" smtClean="0">
                            <a:latin typeface="Cambria Math" charset="0"/>
                          </a:rPr>
                          <m:t>𝒀</m:t>
                        </m:r>
                      </m:e>
                      <m:sub>
                        <m:r>
                          <a:rPr lang="en-US" b="1" i="1" smtClean="0">
                            <a:latin typeface="Cambria Math" charset="0"/>
                          </a:rPr>
                          <m:t>𝒊</m:t>
                        </m:r>
                      </m:sub>
                    </m:sSub>
                    <m:r>
                      <a:rPr lang="en-US" b="1" i="1" smtClean="0">
                        <a:latin typeface="Cambria Math" charset="0"/>
                      </a:rPr>
                      <m:t>|</m:t>
                    </m:r>
                    <m:sSub>
                      <m:sSubPr>
                        <m:ctrlPr>
                          <a:rPr lang="en-US" b="1" i="1">
                            <a:latin typeface="Cambria Math" charset="0"/>
                          </a:rPr>
                        </m:ctrlPr>
                      </m:sSubPr>
                      <m:e>
                        <m:r>
                          <a:rPr lang="en-US" b="1" i="1" smtClean="0">
                            <a:latin typeface="Cambria Math" charset="0"/>
                          </a:rPr>
                          <m:t>𝑿</m:t>
                        </m:r>
                      </m:e>
                      <m:sub>
                        <m:r>
                          <a:rPr lang="en-US" b="1" i="1">
                            <a:latin typeface="Cambria Math" charset="0"/>
                          </a:rPr>
                          <m:t>𝒊</m:t>
                        </m:r>
                      </m:sub>
                    </m:sSub>
                    <m:r>
                      <a:rPr lang="en-US" b="1" i="1" smtClean="0">
                        <a:latin typeface="Cambria Math" charset="0"/>
                      </a:rPr>
                      <m:t>}</m:t>
                    </m:r>
                  </m:oMath>
                </a14:m>
                <a:r>
                  <a:rPr lang="en-US" b="1" dirty="0" smtClean="0"/>
                  <a:t> has </a:t>
                </a:r>
                <a:r>
                  <a:rPr lang="en-US" b="1" dirty="0"/>
                  <a:t>a </a:t>
                </a:r>
                <a:r>
                  <a:rPr lang="en-US" b="1" dirty="0" smtClean="0"/>
                  <a:t>“funnel shape”: </a:t>
                </a:r>
                <a:r>
                  <a:rPr lang="en-US" dirty="0" smtClean="0"/>
                  <a:t>Regress </a:t>
                </a:r>
                <a14:m>
                  <m:oMath xmlns:m="http://schemas.openxmlformats.org/officeDocument/2006/math">
                    <m:r>
                      <a:rPr lang="en-US" i="1">
                        <a:latin typeface="Cambria Math" charset="0"/>
                      </a:rPr>
                      <m:t>|</m:t>
                    </m:r>
                    <m:sSub>
                      <m:sSubPr>
                        <m:ctrlPr>
                          <a:rPr lang="en-US" i="1">
                            <a:latin typeface="Cambria Math" charset="0"/>
                          </a:rPr>
                        </m:ctrlPr>
                      </m:sSubPr>
                      <m:e>
                        <m:r>
                          <a:rPr lang="en-US" i="1">
                            <a:latin typeface="Cambria Math" charset="0"/>
                          </a:rPr>
                          <m:t>𝑟𝑒𝑠</m:t>
                        </m:r>
                      </m:e>
                      <m:sub>
                        <m:r>
                          <a:rPr lang="en-US" i="1">
                            <a:latin typeface="Cambria Math" charset="0"/>
                          </a:rPr>
                          <m:t>𝑖</m:t>
                        </m:r>
                      </m:sub>
                    </m:sSub>
                    <m:r>
                      <a:rPr lang="en-US" i="1">
                        <a:latin typeface="Cambria Math" charset="0"/>
                      </a:rPr>
                      <m:t>|</m:t>
                    </m:r>
                  </m:oMath>
                </a14:m>
                <a:r>
                  <a:rPr lang="en-US" dirty="0"/>
                  <a:t> against </a:t>
                </a:r>
                <a14:m>
                  <m:oMath xmlns:m="http://schemas.openxmlformats.org/officeDocument/2006/math">
                    <m:acc>
                      <m:accPr>
                        <m:chr m:val="̂"/>
                        <m:ctrlPr>
                          <a:rPr lang="en-US" i="1">
                            <a:latin typeface="Cambria Math" charset="0"/>
                          </a:rPr>
                        </m:ctrlPr>
                      </m:accPr>
                      <m:e>
                        <m:r>
                          <a:rPr lang="en-US" i="1">
                            <a:latin typeface="Cambria Math" charset="0"/>
                            <a:ea typeface="Cambria Math" charset="0"/>
                            <a:cs typeface="Cambria Math" charset="0"/>
                          </a:rPr>
                          <m:t>𝜇</m:t>
                        </m:r>
                      </m:e>
                    </m:acc>
                    <m:r>
                      <a:rPr lang="en-US" i="1">
                        <a:latin typeface="Cambria Math" charset="0"/>
                      </a:rPr>
                      <m:t>{</m:t>
                    </m:r>
                    <m:sSub>
                      <m:sSubPr>
                        <m:ctrlPr>
                          <a:rPr lang="en-US" i="1">
                            <a:latin typeface="Cambria Math" charset="0"/>
                          </a:rPr>
                        </m:ctrlPr>
                      </m:sSubPr>
                      <m:e>
                        <m:r>
                          <a:rPr lang="en-US" i="1">
                            <a:latin typeface="Cambria Math" charset="0"/>
                          </a:rPr>
                          <m:t>𝑌</m:t>
                        </m:r>
                      </m:e>
                      <m:sub>
                        <m:r>
                          <a:rPr lang="en-US" i="1">
                            <a:latin typeface="Cambria Math" charset="0"/>
                          </a:rPr>
                          <m:t>𝑖</m:t>
                        </m:r>
                      </m:sub>
                    </m:sSub>
                    <m:r>
                      <a:rPr lang="en-US" i="1">
                        <a:latin typeface="Cambria Math" charset="0"/>
                      </a:rPr>
                      <m:t>|</m:t>
                    </m:r>
                    <m:sSub>
                      <m:sSubPr>
                        <m:ctrlPr>
                          <a:rPr lang="en-US" i="1">
                            <a:latin typeface="Cambria Math" charset="0"/>
                          </a:rPr>
                        </m:ctrlPr>
                      </m:sSubPr>
                      <m:e>
                        <m:r>
                          <a:rPr lang="en-US" i="1">
                            <a:latin typeface="Cambria Math" charset="0"/>
                          </a:rPr>
                          <m:t>𝑋</m:t>
                        </m:r>
                      </m:e>
                      <m:sub>
                        <m:r>
                          <a:rPr lang="en-US" i="1">
                            <a:latin typeface="Cambria Math" charset="0"/>
                          </a:rPr>
                          <m:t>𝑖</m:t>
                        </m:r>
                      </m:sub>
                    </m:sSub>
                    <m:r>
                      <a:rPr lang="en-US" i="1">
                        <a:latin typeface="Cambria Math" charset="0"/>
                      </a:rPr>
                      <m:t>}</m:t>
                    </m:r>
                  </m:oMath>
                </a14:m>
                <a:r>
                  <a:rPr lang="en-US" dirty="0"/>
                  <a:t> . The resulting fitted values of this regression are estimates of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𝜎</m:t>
                        </m:r>
                      </m:e>
                      <m:sub>
                        <m:r>
                          <a:rPr lang="en-US" i="1">
                            <a:latin typeface="Cambria Math" charset="0"/>
                          </a:rPr>
                          <m:t>𝑖</m:t>
                        </m:r>
                      </m:sub>
                    </m:sSub>
                  </m:oMath>
                </a14:m>
                <a:r>
                  <a:rPr lang="en-US" dirty="0"/>
                  <a:t>, hence set </a:t>
                </a:r>
                <a14:m>
                  <m:oMath xmlns:m="http://schemas.openxmlformats.org/officeDocument/2006/math">
                    <m:sSub>
                      <m:sSubPr>
                        <m:ctrlPr>
                          <a:rPr lang="en-US" i="1">
                            <a:latin typeface="Cambria Math" charset="0"/>
                          </a:rPr>
                        </m:ctrlPr>
                      </m:sSubPr>
                      <m:e>
                        <m:r>
                          <a:rPr lang="en-US" i="1">
                            <a:latin typeface="Cambria Math" charset="0"/>
                          </a:rPr>
                          <m:t>𝑤</m:t>
                        </m:r>
                      </m:e>
                      <m:sub>
                        <m:r>
                          <a:rPr lang="en-US" i="1">
                            <a:latin typeface="Cambria Math" charset="0"/>
                          </a:rPr>
                          <m:t>𝑖</m:t>
                        </m:r>
                      </m:sub>
                    </m:sSub>
                  </m:oMath>
                </a14:m>
                <a:r>
                  <a:rPr lang="en-US" dirty="0"/>
                  <a:t> to the reciprocal </a:t>
                </a:r>
                <a:r>
                  <a:rPr lang="en-US" dirty="0" smtClean="0"/>
                  <a:t>squared</a:t>
                </a:r>
                <a:endParaRPr lang="en-US" dirty="0"/>
              </a:p>
              <a:p>
                <a:pPr marL="0" indent="0">
                  <a:buNone/>
                </a:pPr>
                <a:r>
                  <a:rPr lang="en-US" b="1" dirty="0" smtClean="0"/>
                  <a:t> Plot of </a:t>
                </a:r>
                <a14:m>
                  <m:oMath xmlns:m="http://schemas.openxmlformats.org/officeDocument/2006/math">
                    <m:sSubSup>
                      <m:sSubSupPr>
                        <m:ctrlPr>
                          <a:rPr lang="en-US" b="1" i="1">
                            <a:latin typeface="Cambria Math" charset="0"/>
                          </a:rPr>
                        </m:ctrlPr>
                      </m:sSubSupPr>
                      <m:e>
                        <m:r>
                          <a:rPr lang="en-US" b="1" i="1">
                            <a:latin typeface="Cambria Math" charset="0"/>
                          </a:rPr>
                          <m:t>𝒓𝒆𝒔</m:t>
                        </m:r>
                      </m:e>
                      <m:sub>
                        <m:r>
                          <a:rPr lang="en-US" b="1" i="1">
                            <a:latin typeface="Cambria Math" charset="0"/>
                          </a:rPr>
                          <m:t>𝒊</m:t>
                        </m:r>
                      </m:sub>
                      <m:sup>
                        <m:r>
                          <a:rPr lang="en-US" b="1" i="1">
                            <a:latin typeface="Cambria Math" charset="0"/>
                          </a:rPr>
                          <m:t>𝟐</m:t>
                        </m:r>
                      </m:sup>
                    </m:sSubSup>
                  </m:oMath>
                </a14:m>
                <a:r>
                  <a:rPr lang="en-US" b="1" dirty="0" smtClean="0"/>
                  <a:t> vs. </a:t>
                </a:r>
                <a14:m>
                  <m:oMath xmlns:m="http://schemas.openxmlformats.org/officeDocument/2006/math">
                    <m:sSub>
                      <m:sSubPr>
                        <m:ctrlPr>
                          <a:rPr lang="en-US" b="1" i="1">
                            <a:latin typeface="Cambria Math" charset="0"/>
                          </a:rPr>
                        </m:ctrlPr>
                      </m:sSubPr>
                      <m:e>
                        <m:r>
                          <a:rPr lang="en-US" b="1" i="1">
                            <a:latin typeface="Cambria Math" charset="0"/>
                          </a:rPr>
                          <m:t>𝒙</m:t>
                        </m:r>
                      </m:e>
                      <m:sub>
                        <m:r>
                          <a:rPr lang="en-US" b="1" i="1">
                            <a:latin typeface="Cambria Math" charset="0"/>
                          </a:rPr>
                          <m:t>𝒋</m:t>
                        </m:r>
                      </m:sub>
                    </m:sSub>
                  </m:oMath>
                </a14:m>
                <a:r>
                  <a:rPr lang="en-US" b="1" dirty="0" smtClean="0"/>
                  <a:t> has a trend: </a:t>
                </a:r>
                <a:r>
                  <a:rPr lang="en-US" dirty="0" smtClean="0"/>
                  <a:t>Regress </a:t>
                </a:r>
                <a14:m>
                  <m:oMath xmlns:m="http://schemas.openxmlformats.org/officeDocument/2006/math">
                    <m:sSubSup>
                      <m:sSubSupPr>
                        <m:ctrlPr>
                          <a:rPr lang="en-US" i="1">
                            <a:latin typeface="Cambria Math" charset="0"/>
                          </a:rPr>
                        </m:ctrlPr>
                      </m:sSubSupPr>
                      <m:e>
                        <m:r>
                          <a:rPr lang="en-US" i="1">
                            <a:latin typeface="Cambria Math" charset="0"/>
                          </a:rPr>
                          <m:t>𝑟𝑒𝑠</m:t>
                        </m:r>
                      </m:e>
                      <m:sub>
                        <m:r>
                          <a:rPr lang="en-US" i="1">
                            <a:latin typeface="Cambria Math" charset="0"/>
                          </a:rPr>
                          <m:t>𝑖</m:t>
                        </m:r>
                      </m:sub>
                      <m:sup>
                        <m:r>
                          <a:rPr lang="en-US" i="1">
                            <a:latin typeface="Cambria Math" charset="0"/>
                          </a:rPr>
                          <m:t>2</m:t>
                        </m:r>
                      </m:sup>
                    </m:sSubSup>
                  </m:oMath>
                </a14:m>
                <a:r>
                  <a:rPr lang="en-US" dirty="0" smtClean="0"/>
                  <a:t> against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𝑗</m:t>
                        </m:r>
                      </m:sub>
                    </m:sSub>
                  </m:oMath>
                </a14:m>
                <a:r>
                  <a:rPr lang="en-US" dirty="0"/>
                  <a:t>. The resulting fitted values of this regression are estimates of </a:t>
                </a:r>
                <a14:m>
                  <m:oMath xmlns:m="http://schemas.openxmlformats.org/officeDocument/2006/math">
                    <m:sSubSup>
                      <m:sSubSupPr>
                        <m:ctrlPr>
                          <a:rPr lang="en-US" i="1" smtClean="0">
                            <a:latin typeface="Cambria Math" charset="0"/>
                          </a:rPr>
                        </m:ctrlPr>
                      </m:sSubSupPr>
                      <m:e>
                        <m:r>
                          <a:rPr lang="en-US" i="1">
                            <a:latin typeface="Cambria Math" charset="0"/>
                            <a:ea typeface="Cambria Math" charset="0"/>
                            <a:cs typeface="Cambria Math" charset="0"/>
                          </a:rPr>
                          <m:t>𝜎</m:t>
                        </m:r>
                      </m:e>
                      <m:sub>
                        <m:r>
                          <a:rPr lang="en-US" b="0" i="1" smtClean="0">
                            <a:latin typeface="Cambria Math" charset="0"/>
                          </a:rPr>
                          <m:t>𝑖</m:t>
                        </m:r>
                      </m:sub>
                      <m:sup>
                        <m:r>
                          <a:rPr lang="en-US" b="0" i="1" smtClean="0">
                            <a:latin typeface="Cambria Math" charset="0"/>
                          </a:rPr>
                          <m:t>2</m:t>
                        </m:r>
                      </m:sup>
                    </m:sSubSup>
                  </m:oMath>
                </a14:m>
                <a:r>
                  <a:rPr lang="en-US" dirty="0" smtClean="0"/>
                  <a:t>, </a:t>
                </a:r>
                <a:r>
                  <a:rPr lang="en-US" dirty="0"/>
                  <a:t>hence set </a:t>
                </a:r>
                <a14:m>
                  <m:oMath xmlns:m="http://schemas.openxmlformats.org/officeDocument/2006/math">
                    <m:sSub>
                      <m:sSubPr>
                        <m:ctrlPr>
                          <a:rPr lang="en-US" i="1">
                            <a:latin typeface="Cambria Math" charset="0"/>
                          </a:rPr>
                        </m:ctrlPr>
                      </m:sSubPr>
                      <m:e>
                        <m:r>
                          <a:rPr lang="en-US" i="1">
                            <a:latin typeface="Cambria Math" charset="0"/>
                          </a:rPr>
                          <m:t>𝑤</m:t>
                        </m:r>
                      </m:e>
                      <m:sub>
                        <m:r>
                          <a:rPr lang="en-US" i="1">
                            <a:latin typeface="Cambria Math" charset="0"/>
                          </a:rPr>
                          <m:t>𝑖</m:t>
                        </m:r>
                      </m:sub>
                    </m:sSub>
                  </m:oMath>
                </a14:m>
                <a:r>
                  <a:rPr lang="en-US" dirty="0"/>
                  <a:t> to the </a:t>
                </a:r>
                <a:r>
                  <a:rPr lang="en-US" dirty="0" smtClean="0"/>
                  <a:t>reciprocal</a:t>
                </a:r>
                <a:endParaRPr lang="en-US" dirty="0"/>
              </a:p>
              <a:p>
                <a:pPr marL="0" indent="0">
                  <a:buNone/>
                </a:pPr>
                <a:r>
                  <a:rPr lang="en-US" b="1" dirty="0" smtClean="0"/>
                  <a:t>Plot </a:t>
                </a:r>
                <a:r>
                  <a:rPr lang="en-US" b="1" dirty="0"/>
                  <a:t>of </a:t>
                </a:r>
                <a14:m>
                  <m:oMath xmlns:m="http://schemas.openxmlformats.org/officeDocument/2006/math">
                    <m:sSubSup>
                      <m:sSubSupPr>
                        <m:ctrlPr>
                          <a:rPr lang="en-US" b="1" i="1">
                            <a:latin typeface="Cambria Math" charset="0"/>
                          </a:rPr>
                        </m:ctrlPr>
                      </m:sSubSupPr>
                      <m:e>
                        <m:r>
                          <a:rPr lang="en-US" b="1" i="1">
                            <a:latin typeface="Cambria Math" charset="0"/>
                          </a:rPr>
                          <m:t>𝒓𝒆𝒔</m:t>
                        </m:r>
                      </m:e>
                      <m:sub>
                        <m:r>
                          <a:rPr lang="en-US" b="1" i="1">
                            <a:latin typeface="Cambria Math" charset="0"/>
                          </a:rPr>
                          <m:t>𝒊</m:t>
                        </m:r>
                      </m:sub>
                      <m:sup>
                        <m:r>
                          <a:rPr lang="en-US" b="1" i="1">
                            <a:latin typeface="Cambria Math" charset="0"/>
                          </a:rPr>
                          <m:t>𝟐</m:t>
                        </m:r>
                      </m:sup>
                    </m:sSubSup>
                  </m:oMath>
                </a14:m>
                <a:r>
                  <a:rPr lang="en-US" b="1" dirty="0" smtClean="0"/>
                  <a:t> vs. </a:t>
                </a:r>
                <a14:m>
                  <m:oMath xmlns:m="http://schemas.openxmlformats.org/officeDocument/2006/math">
                    <m:acc>
                      <m:accPr>
                        <m:chr m:val="̂"/>
                        <m:ctrlPr>
                          <a:rPr lang="en-US" b="1" i="1">
                            <a:latin typeface="Cambria Math" charset="0"/>
                          </a:rPr>
                        </m:ctrlPr>
                      </m:accPr>
                      <m:e>
                        <m:r>
                          <a:rPr lang="en-US" b="1" i="1">
                            <a:latin typeface="Cambria Math" charset="0"/>
                            <a:ea typeface="Cambria Math" charset="0"/>
                            <a:cs typeface="Cambria Math" charset="0"/>
                          </a:rPr>
                          <m:t>𝝁</m:t>
                        </m:r>
                      </m:e>
                    </m:acc>
                    <m:r>
                      <a:rPr lang="en-US" b="1" i="1">
                        <a:latin typeface="Cambria Math" charset="0"/>
                      </a:rPr>
                      <m:t>{</m:t>
                    </m:r>
                    <m:sSub>
                      <m:sSubPr>
                        <m:ctrlPr>
                          <a:rPr lang="en-US" b="1" i="1">
                            <a:latin typeface="Cambria Math" charset="0"/>
                          </a:rPr>
                        </m:ctrlPr>
                      </m:sSubPr>
                      <m:e>
                        <m:r>
                          <a:rPr lang="en-US" b="1" i="1">
                            <a:latin typeface="Cambria Math" charset="0"/>
                          </a:rPr>
                          <m:t>𝒀</m:t>
                        </m:r>
                      </m:e>
                      <m:sub>
                        <m:r>
                          <a:rPr lang="en-US" b="1" i="1">
                            <a:latin typeface="Cambria Math" charset="0"/>
                          </a:rPr>
                          <m:t>𝒊</m:t>
                        </m:r>
                      </m:sub>
                    </m:sSub>
                    <m:r>
                      <a:rPr lang="en-US" b="1" i="1">
                        <a:latin typeface="Cambria Math" charset="0"/>
                      </a:rPr>
                      <m:t>|</m:t>
                    </m:r>
                    <m:sSub>
                      <m:sSubPr>
                        <m:ctrlPr>
                          <a:rPr lang="en-US" b="1" i="1">
                            <a:latin typeface="Cambria Math" charset="0"/>
                          </a:rPr>
                        </m:ctrlPr>
                      </m:sSubPr>
                      <m:e>
                        <m:r>
                          <a:rPr lang="en-US" b="1" i="1">
                            <a:latin typeface="Cambria Math" charset="0"/>
                          </a:rPr>
                          <m:t>𝑿</m:t>
                        </m:r>
                      </m:e>
                      <m:sub>
                        <m:r>
                          <a:rPr lang="en-US" b="1" i="1">
                            <a:latin typeface="Cambria Math" charset="0"/>
                          </a:rPr>
                          <m:t>𝒊</m:t>
                        </m:r>
                      </m:sub>
                    </m:sSub>
                    <m:r>
                      <a:rPr lang="en-US" b="1" i="1">
                        <a:latin typeface="Cambria Math" charset="0"/>
                      </a:rPr>
                      <m:t>}</m:t>
                    </m:r>
                  </m:oMath>
                </a14:m>
                <a:r>
                  <a:rPr lang="en-US" b="1" dirty="0" smtClean="0"/>
                  <a:t> has a trend</a:t>
                </a:r>
                <a:r>
                  <a:rPr lang="en-US" b="1" dirty="0"/>
                  <a:t>:</a:t>
                </a:r>
                <a:r>
                  <a:rPr lang="en-US" b="1" dirty="0" smtClean="0"/>
                  <a:t>  </a:t>
                </a:r>
                <a:r>
                  <a:rPr lang="en-US" dirty="0" smtClean="0"/>
                  <a:t>Regress </a:t>
                </a:r>
                <a14:m>
                  <m:oMath xmlns:m="http://schemas.openxmlformats.org/officeDocument/2006/math">
                    <m:sSubSup>
                      <m:sSubSupPr>
                        <m:ctrlPr>
                          <a:rPr lang="en-US" i="1">
                            <a:latin typeface="Cambria Math" charset="0"/>
                          </a:rPr>
                        </m:ctrlPr>
                      </m:sSubSupPr>
                      <m:e>
                        <m:r>
                          <a:rPr lang="en-US" i="1">
                            <a:latin typeface="Cambria Math" charset="0"/>
                          </a:rPr>
                          <m:t>𝑟𝑒𝑠</m:t>
                        </m:r>
                      </m:e>
                      <m:sub>
                        <m:r>
                          <a:rPr lang="en-US" i="1">
                            <a:latin typeface="Cambria Math" charset="0"/>
                          </a:rPr>
                          <m:t>𝑖</m:t>
                        </m:r>
                      </m:sub>
                      <m:sup>
                        <m:r>
                          <a:rPr lang="en-US" i="1">
                            <a:latin typeface="Cambria Math" charset="0"/>
                          </a:rPr>
                          <m:t>2</m:t>
                        </m:r>
                      </m:sup>
                    </m:sSubSup>
                  </m:oMath>
                </a14:m>
                <a:r>
                  <a:rPr lang="en-US" dirty="0" smtClean="0"/>
                  <a:t> against </a:t>
                </a:r>
                <a14:m>
                  <m:oMath xmlns:m="http://schemas.openxmlformats.org/officeDocument/2006/math">
                    <m:acc>
                      <m:accPr>
                        <m:chr m:val="̂"/>
                        <m:ctrlPr>
                          <a:rPr lang="en-US" i="1">
                            <a:latin typeface="Cambria Math" charset="0"/>
                          </a:rPr>
                        </m:ctrlPr>
                      </m:accPr>
                      <m:e>
                        <m:r>
                          <a:rPr lang="en-US" i="1">
                            <a:latin typeface="Cambria Math" charset="0"/>
                            <a:ea typeface="Cambria Math" charset="0"/>
                            <a:cs typeface="Cambria Math" charset="0"/>
                          </a:rPr>
                          <m:t>𝜇</m:t>
                        </m:r>
                      </m:e>
                    </m:acc>
                    <m:r>
                      <a:rPr lang="en-US" i="1">
                        <a:latin typeface="Cambria Math" charset="0"/>
                      </a:rPr>
                      <m:t>{</m:t>
                    </m:r>
                    <m:sSub>
                      <m:sSubPr>
                        <m:ctrlPr>
                          <a:rPr lang="en-US" i="1">
                            <a:latin typeface="Cambria Math" charset="0"/>
                          </a:rPr>
                        </m:ctrlPr>
                      </m:sSubPr>
                      <m:e>
                        <m:r>
                          <a:rPr lang="en-US" i="1">
                            <a:latin typeface="Cambria Math" charset="0"/>
                          </a:rPr>
                          <m:t>𝑌</m:t>
                        </m:r>
                      </m:e>
                      <m:sub>
                        <m:r>
                          <a:rPr lang="en-US" i="1">
                            <a:latin typeface="Cambria Math" charset="0"/>
                          </a:rPr>
                          <m:t>𝑖</m:t>
                        </m:r>
                      </m:sub>
                    </m:sSub>
                    <m:r>
                      <a:rPr lang="en-US" i="1">
                        <a:latin typeface="Cambria Math" charset="0"/>
                      </a:rPr>
                      <m:t>|</m:t>
                    </m:r>
                    <m:sSub>
                      <m:sSubPr>
                        <m:ctrlPr>
                          <a:rPr lang="en-US" i="1">
                            <a:latin typeface="Cambria Math" charset="0"/>
                          </a:rPr>
                        </m:ctrlPr>
                      </m:sSubPr>
                      <m:e>
                        <m:r>
                          <a:rPr lang="en-US" i="1">
                            <a:latin typeface="Cambria Math" charset="0"/>
                          </a:rPr>
                          <m:t>𝑋</m:t>
                        </m:r>
                      </m:e>
                      <m:sub>
                        <m:r>
                          <a:rPr lang="en-US" i="1">
                            <a:latin typeface="Cambria Math" charset="0"/>
                          </a:rPr>
                          <m:t>𝑖</m:t>
                        </m:r>
                      </m:sub>
                    </m:sSub>
                    <m:r>
                      <a:rPr lang="en-US" i="1">
                        <a:latin typeface="Cambria Math" charset="0"/>
                      </a:rPr>
                      <m:t>}</m:t>
                    </m:r>
                  </m:oMath>
                </a14:m>
                <a:r>
                  <a:rPr lang="en-US" dirty="0"/>
                  <a:t> . The resulting fitted values of this regression are estimates of </a:t>
                </a:r>
                <a14:m>
                  <m:oMath xmlns:m="http://schemas.openxmlformats.org/officeDocument/2006/math">
                    <m:sSubSup>
                      <m:sSubSupPr>
                        <m:ctrlPr>
                          <a:rPr lang="en-US" i="1">
                            <a:latin typeface="Cambria Math" charset="0"/>
                          </a:rPr>
                        </m:ctrlPr>
                      </m:sSubSupPr>
                      <m:e>
                        <m:r>
                          <a:rPr lang="en-US" i="1">
                            <a:latin typeface="Cambria Math" charset="0"/>
                            <a:ea typeface="Cambria Math" charset="0"/>
                            <a:cs typeface="Cambria Math" charset="0"/>
                          </a:rPr>
                          <m:t>𝜎</m:t>
                        </m:r>
                      </m:e>
                      <m:sub>
                        <m:r>
                          <a:rPr lang="en-US" i="1">
                            <a:latin typeface="Cambria Math" charset="0"/>
                          </a:rPr>
                          <m:t>𝑖</m:t>
                        </m:r>
                      </m:sub>
                      <m:sup>
                        <m:r>
                          <a:rPr lang="en-US" i="1">
                            <a:latin typeface="Cambria Math" charset="0"/>
                          </a:rPr>
                          <m:t>2</m:t>
                        </m:r>
                      </m:sup>
                    </m:sSubSup>
                  </m:oMath>
                </a14:m>
                <a:r>
                  <a:rPr lang="en-US" dirty="0"/>
                  <a:t>, hence set </a:t>
                </a:r>
                <a14:m>
                  <m:oMath xmlns:m="http://schemas.openxmlformats.org/officeDocument/2006/math">
                    <m:sSub>
                      <m:sSubPr>
                        <m:ctrlPr>
                          <a:rPr lang="en-US" i="1">
                            <a:latin typeface="Cambria Math" charset="0"/>
                          </a:rPr>
                        </m:ctrlPr>
                      </m:sSubPr>
                      <m:e>
                        <m:r>
                          <a:rPr lang="en-US" i="1">
                            <a:latin typeface="Cambria Math" charset="0"/>
                          </a:rPr>
                          <m:t>𝑤</m:t>
                        </m:r>
                      </m:e>
                      <m:sub>
                        <m:r>
                          <a:rPr lang="en-US" i="1">
                            <a:latin typeface="Cambria Math" charset="0"/>
                          </a:rPr>
                          <m:t>𝑖</m:t>
                        </m:r>
                      </m:sub>
                    </m:sSub>
                  </m:oMath>
                </a14:m>
                <a:r>
                  <a:rPr lang="en-US" dirty="0"/>
                  <a:t> to the reciprocal</a:t>
                </a:r>
              </a:p>
              <a:p>
                <a:pPr>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599" y="1769534"/>
                <a:ext cx="8534401" cy="4478866"/>
              </a:xfrm>
              <a:blipFill rotWithShape="0">
                <a:blip r:embed="rId2"/>
                <a:stretch>
                  <a:fillRect l="-1786" t="-952" r="-128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458007C-4A25-4B52-A9D8-0BFB32107287}" type="slidenum">
              <a:rPr lang="en-US" smtClean="0"/>
              <a:t>38</a:t>
            </a:fld>
            <a:endParaRPr lang="en-US"/>
          </a:p>
        </p:txBody>
      </p:sp>
    </p:spTree>
    <p:extLst>
      <p:ext uri="{BB962C8B-B14F-4D97-AF65-F5344CB8AC3E}">
        <p14:creationId xmlns:p14="http://schemas.microsoft.com/office/powerpoint/2010/main" val="1045742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Nonlinear Regression</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1458007C-4A25-4B52-A9D8-0BFB32107287}" type="slidenum">
              <a:rPr lang="en-US" smtClean="0"/>
              <a:t>39</a:t>
            </a:fld>
            <a:endParaRPr lang="en-US"/>
          </a:p>
        </p:txBody>
      </p:sp>
    </p:spTree>
    <p:extLst>
      <p:ext uri="{BB962C8B-B14F-4D97-AF65-F5344CB8AC3E}">
        <p14:creationId xmlns:p14="http://schemas.microsoft.com/office/powerpoint/2010/main" val="1922716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Data-Based Multicollinearity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8321041" cy="4478866"/>
              </a:xfrm>
            </p:spPr>
            <p:txBody>
              <a:bodyPr>
                <a:normAutofit/>
              </a:bodyPr>
              <a:lstStyle/>
              <a:p>
                <a:r>
                  <a:rPr lang="en-US" dirty="0" smtClean="0"/>
                  <a:t>The inclusion of additional explanatory variables has several effects</a:t>
                </a:r>
              </a:p>
              <a:p>
                <a:r>
                  <a:rPr lang="en-US" b="1" dirty="0" smtClean="0"/>
                  <a:t>We’ve talked about some of the benefits:</a:t>
                </a:r>
              </a:p>
              <a:p>
                <a:pPr>
                  <a:buFont typeface="Arial" charset="0"/>
                  <a:buChar char="•"/>
                </a:pPr>
                <a:r>
                  <a:rPr lang="en-US" dirty="0" smtClean="0"/>
                  <a:t>Possibly improving model fit</a:t>
                </a:r>
              </a:p>
              <a:p>
                <a:pPr>
                  <a:buFont typeface="Arial" charset="0"/>
                  <a:buChar char="•"/>
                </a:pPr>
                <a:r>
                  <a:rPr lang="en-US" dirty="0" smtClean="0"/>
                  <a:t>Decreasing the (estimated) variance </a:t>
                </a:r>
                <a14:m>
                  <m:oMath xmlns:m="http://schemas.openxmlformats.org/officeDocument/2006/math">
                    <m:sSup>
                      <m:sSupPr>
                        <m:ctrlPr>
                          <a:rPr lang="en-US" i="1" smtClean="0">
                            <a:latin typeface="Cambria Math" charset="0"/>
                          </a:rPr>
                        </m:ctrlPr>
                      </m:sSupPr>
                      <m:e>
                        <m:r>
                          <a:rPr lang="en-US" b="0" i="1" smtClean="0">
                            <a:latin typeface="Cambria Math" charset="0"/>
                          </a:rPr>
                          <m:t>𝑠</m:t>
                        </m:r>
                      </m:e>
                      <m:sup>
                        <m:r>
                          <a:rPr lang="en-US" b="0" i="1" smtClean="0">
                            <a:latin typeface="Cambria Math" charset="0"/>
                          </a:rPr>
                          <m:t>2</m:t>
                        </m:r>
                      </m:sup>
                    </m:sSup>
                  </m:oMath>
                </a14:m>
                <a:endParaRPr lang="en-US" dirty="0" smtClean="0"/>
              </a:p>
              <a:p>
                <a:pPr>
                  <a:buFont typeface="Arial" charset="0"/>
                  <a:buChar char="•"/>
                </a:pPr>
                <a:r>
                  <a:rPr lang="en-US" dirty="0" smtClean="0"/>
                  <a:t>Controlling for confounders (in an observational study)</a:t>
                </a:r>
                <a:endParaRPr lang="en-US" dirty="0"/>
              </a:p>
              <a:p>
                <a:r>
                  <a:rPr lang="en-US" b="1" dirty="0" smtClean="0"/>
                  <a:t>However, there are some definite costs:</a:t>
                </a:r>
              </a:p>
              <a:p>
                <a:pPr>
                  <a:buFont typeface="Arial" charset="0"/>
                  <a:buChar char="•"/>
                </a:pPr>
                <a14:m>
                  <m:oMath xmlns:m="http://schemas.openxmlformats.org/officeDocument/2006/math">
                    <m:acc>
                      <m:accPr>
                        <m:chr m:val="̂"/>
                        <m:ctrlPr>
                          <a:rPr lang="en-US" i="1">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𝑗</m:t>
                            </m:r>
                          </m:sub>
                        </m:sSub>
                      </m:e>
                    </m:d>
                  </m:oMath>
                </a14:m>
                <a:r>
                  <a:rPr lang="en-US" dirty="0"/>
                  <a:t> tends to increase as more terms are </a:t>
                </a:r>
                <a:r>
                  <a:rPr lang="en-US" dirty="0" smtClean="0"/>
                  <a:t>added</a:t>
                </a:r>
              </a:p>
              <a:p>
                <a:pPr>
                  <a:buFont typeface="Arial" charset="0"/>
                  <a:buChar char="•"/>
                </a:pPr>
                <a:r>
                  <a:rPr lang="en-US" dirty="0" smtClean="0"/>
                  <a:t>Coefficient estimates depend on what terms are in the model</a:t>
                </a:r>
              </a:p>
              <a:p>
                <a:endParaRPr lang="en-US" dirty="0" smtClean="0"/>
              </a:p>
              <a:p>
                <a:r>
                  <a:rPr lang="en-US" dirty="0" smtClean="0"/>
                  <a:t>The ”benefits” vs. ”costs” depends on the specifics of the explanatory variables</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8321041" cy="4478866"/>
              </a:xfrm>
              <a:blipFill rotWithShape="0">
                <a:blip r:embed="rId2"/>
                <a:stretch>
                  <a:fillRect l="-1758" t="-1497" r="-733" b="-2449"/>
                </a:stretch>
              </a:blipFill>
            </p:spPr>
            <p:txBody>
              <a:bodyPr/>
              <a:lstStyle/>
              <a:p>
                <a:r>
                  <a:rPr lang="en-US">
                    <a:noFill/>
                  </a:rPr>
                  <a:t> </a:t>
                </a:r>
              </a:p>
            </p:txBody>
          </p:sp>
        </mc:Fallback>
      </mc:AlternateContent>
      <p:sp>
        <p:nvSpPr>
          <p:cNvPr id="6" name="Curved Left Arrow 5"/>
          <p:cNvSpPr/>
          <p:nvPr/>
        </p:nvSpPr>
        <p:spPr>
          <a:xfrm rot="19694183">
            <a:off x="5816705" y="2953883"/>
            <a:ext cx="600142" cy="196190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Slide Number Placeholder 7"/>
          <p:cNvSpPr>
            <a:spLocks noGrp="1"/>
          </p:cNvSpPr>
          <p:nvPr>
            <p:ph type="sldNum" sz="quarter" idx="12"/>
          </p:nvPr>
        </p:nvSpPr>
        <p:spPr/>
        <p:txBody>
          <a:bodyPr/>
          <a:lstStyle/>
          <a:p>
            <a:fld id="{1458007C-4A25-4B52-A9D8-0BFB32107287}" type="slidenum">
              <a:rPr lang="en-US" smtClean="0"/>
              <a:t>4</a:t>
            </a:fld>
            <a:endParaRPr lang="en-US"/>
          </a:p>
        </p:txBody>
      </p:sp>
      <p:sp>
        <p:nvSpPr>
          <p:cNvPr id="9" name="TextBox 8"/>
          <p:cNvSpPr txBox="1"/>
          <p:nvPr/>
        </p:nvSpPr>
        <p:spPr>
          <a:xfrm>
            <a:off x="5432298" y="2824942"/>
            <a:ext cx="2583849" cy="369332"/>
          </a:xfrm>
          <a:prstGeom prst="rect">
            <a:avLst/>
          </a:prstGeom>
          <a:noFill/>
        </p:spPr>
        <p:txBody>
          <a:bodyPr wrap="none" rtlCol="0">
            <a:spAutoFit/>
          </a:bodyPr>
          <a:lstStyle/>
          <a:p>
            <a:r>
              <a:rPr lang="en-US" dirty="0" smtClean="0"/>
              <a:t>“variance considerations”</a:t>
            </a:r>
            <a:endParaRPr lang="en-US" dirty="0"/>
          </a:p>
        </p:txBody>
      </p:sp>
      <p:sp>
        <p:nvSpPr>
          <p:cNvPr id="11" name="Curved Left Arrow 10"/>
          <p:cNvSpPr/>
          <p:nvPr/>
        </p:nvSpPr>
        <p:spPr>
          <a:xfrm rot="20037374">
            <a:off x="6958287" y="3533505"/>
            <a:ext cx="600142" cy="185219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6858000" y="3492739"/>
            <a:ext cx="2397131" cy="369332"/>
          </a:xfrm>
          <a:prstGeom prst="rect">
            <a:avLst/>
          </a:prstGeom>
          <a:noFill/>
        </p:spPr>
        <p:txBody>
          <a:bodyPr wrap="none" rtlCol="0">
            <a:spAutoFit/>
          </a:bodyPr>
          <a:lstStyle/>
          <a:p>
            <a:r>
              <a:rPr lang="en-US" dirty="0" smtClean="0"/>
              <a:t>“design considerations”</a:t>
            </a:r>
            <a:endParaRPr lang="en-US" dirty="0"/>
          </a:p>
        </p:txBody>
      </p:sp>
    </p:spTree>
    <p:extLst>
      <p:ext uri="{BB962C8B-B14F-4D97-AF65-F5344CB8AC3E}">
        <p14:creationId xmlns:p14="http://schemas.microsoft.com/office/powerpoint/2010/main" val="1437987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1" grpId="0" animBg="1"/>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Returning to </a:t>
            </a:r>
            <a:r>
              <a:rPr lang="en-US" dirty="0" err="1" smtClean="0"/>
              <a:t>Kleiber’s</a:t>
            </a:r>
            <a:r>
              <a:rPr lang="en-US" dirty="0" smtClean="0"/>
              <a:t> Law</a:t>
            </a:r>
            <a:endParaRPr lang="en-US" dirty="0"/>
          </a:p>
        </p:txBody>
      </p:sp>
      <p:sp>
        <p:nvSpPr>
          <p:cNvPr id="4" name="Slide Number Placeholder 3"/>
          <p:cNvSpPr>
            <a:spLocks noGrp="1"/>
          </p:cNvSpPr>
          <p:nvPr>
            <p:ph type="sldNum" sz="quarter" idx="12"/>
          </p:nvPr>
        </p:nvSpPr>
        <p:spPr/>
        <p:txBody>
          <a:bodyPr/>
          <a:lstStyle/>
          <a:p>
            <a:fld id="{1458007C-4A25-4B52-A9D8-0BFB32107287}" type="slidenum">
              <a:rPr lang="en-US" smtClean="0"/>
              <a:t>40</a:t>
            </a:fld>
            <a:endParaRPr lang="en-US"/>
          </a:p>
        </p:txBody>
      </p:sp>
      <mc:AlternateContent xmlns:mc="http://schemas.openxmlformats.org/markup-compatibility/2006" xmlns:a14="http://schemas.microsoft.com/office/drawing/2010/main">
        <mc:Choice Requires="a14">
          <p:sp>
            <p:nvSpPr>
              <p:cNvPr id="5" name="Content Placeholder 4"/>
              <p:cNvSpPr txBox="1">
                <a:spLocks noGrp="1"/>
              </p:cNvSpPr>
              <p:nvPr>
                <p:ph idx="1"/>
              </p:nvPr>
            </p:nvSpPr>
            <p:spPr>
              <a:xfrm>
                <a:off x="822959" y="1845734"/>
                <a:ext cx="8321041" cy="3990451"/>
              </a:xfrm>
              <a:prstGeom prst="rect">
                <a:avLst/>
              </a:prstGeom>
              <a:noFill/>
            </p:spPr>
            <p:txBody>
              <a:bodyPr wrap="square" rtlCol="0">
                <a:spAutoFit/>
              </a:bodyPr>
              <a:lstStyle/>
              <a:p>
                <a:endParaRPr lang="en-US" b="1" dirty="0" smtClean="0"/>
              </a:p>
              <a:p>
                <a:endParaRPr lang="en-US" b="1" dirty="0"/>
              </a:p>
              <a:p>
                <a:endParaRPr lang="en-US" b="1" dirty="0" smtClean="0"/>
              </a:p>
              <a:p>
                <a:endParaRPr lang="en-US" b="1" dirty="0"/>
              </a:p>
              <a:p>
                <a:endParaRPr lang="en-US" b="1" dirty="0" smtClean="0"/>
              </a:p>
              <a:p>
                <a:endParaRPr lang="en-US" b="1" dirty="0" smtClean="0"/>
              </a:p>
              <a:p>
                <a:r>
                  <a:rPr lang="en-US" b="1" dirty="0" err="1" smtClean="0"/>
                  <a:t>Kleiber’s</a:t>
                </a:r>
                <a:r>
                  <a:rPr lang="en-US" b="1" dirty="0" smtClean="0"/>
                  <a:t> Law: </a:t>
                </a:r>
                <a:r>
                  <a:rPr lang="en-US" dirty="0" smtClean="0"/>
                  <a:t>metabolism </a:t>
                </a:r>
                <a14:m>
                  <m:oMath xmlns:m="http://schemas.openxmlformats.org/officeDocument/2006/math">
                    <m:r>
                      <a:rPr lang="en-US" i="1" smtClean="0">
                        <a:latin typeface="Cambria Math" charset="0"/>
                        <a:ea typeface="Cambria Math" charset="0"/>
                        <a:cs typeface="Cambria Math" charset="0"/>
                      </a:rPr>
                      <m:t>∝</m:t>
                    </m:r>
                    <m:sSup>
                      <m:sSupPr>
                        <m:ctrlPr>
                          <a:rPr lang="en-US" i="1" smtClean="0">
                            <a:latin typeface="Cambria Math" charset="0"/>
                            <a:ea typeface="Cambria Math" charset="0"/>
                            <a:cs typeface="Cambria Math" charset="0"/>
                          </a:rPr>
                        </m:ctrlPr>
                      </m:sSupPr>
                      <m:e>
                        <m:r>
                          <m:rPr>
                            <m:sty m:val="p"/>
                          </m:rPr>
                          <a:rPr lang="en-US" b="0" i="0" smtClean="0">
                            <a:latin typeface="Cambria Math" charset="0"/>
                            <a:ea typeface="Cambria Math" charset="0"/>
                            <a:cs typeface="Cambria Math" charset="0"/>
                          </a:rPr>
                          <m:t>mass</m:t>
                        </m:r>
                      </m:e>
                      <m:sup>
                        <m:r>
                          <a:rPr lang="en-US" b="0" i="1" smtClean="0">
                            <a:latin typeface="Cambria Math" charset="0"/>
                            <a:ea typeface="Cambria Math" charset="0"/>
                            <a:cs typeface="Cambria Math" charset="0"/>
                          </a:rPr>
                          <m:t>3/4</m:t>
                        </m:r>
                      </m:sup>
                    </m:sSup>
                  </m:oMath>
                </a14:m>
                <a:endParaRPr lang="en-US" dirty="0" smtClean="0"/>
              </a:p>
              <a:p>
                <a:r>
                  <a:rPr lang="en-US" dirty="0" smtClean="0"/>
                  <a:t>Let’s directly estimate this model via nonlinear regression</a:t>
                </a:r>
              </a:p>
              <a:p>
                <a:r>
                  <a:rPr lang="en-US" sz="1700" dirty="0" smtClean="0"/>
                  <a:t>(Note: we are looking at metabolism as the response, mass as explanatory variable)</a:t>
                </a:r>
                <a:endParaRPr lang="en-US" sz="1700" dirty="0"/>
              </a:p>
            </p:txBody>
          </p:sp>
        </mc:Choice>
        <mc:Fallback xmlns="">
          <p:sp>
            <p:nvSpPr>
              <p:cNvPr id="5" name="Content Placeholder 4"/>
              <p:cNvSpPr txBox="1">
                <a:spLocks noGrp="1" noRot="1" noChangeAspect="1" noMove="1" noResize="1" noEditPoints="1" noAdjustHandles="1" noChangeArrowheads="1" noChangeShapeType="1" noTextEdit="1"/>
              </p:cNvSpPr>
              <p:nvPr>
                <p:ph idx="1"/>
              </p:nvPr>
            </p:nvSpPr>
            <p:spPr>
              <a:xfrm>
                <a:off x="822959" y="1845734"/>
                <a:ext cx="8321041" cy="3990451"/>
              </a:xfrm>
              <a:prstGeom prst="rect">
                <a:avLst/>
              </a:prstGeom>
              <a:blipFill rotWithShape="0">
                <a:blip r:embed="rId2"/>
                <a:stretch>
                  <a:fillRect l="-733" b="-1223"/>
                </a:stretch>
              </a:blipFill>
            </p:spPr>
            <p:txBody>
              <a:bodyPr/>
              <a:lstStyle/>
              <a:p>
                <a:r>
                  <a:rPr lang="en-US">
                    <a:noFill/>
                  </a:rPr>
                  <a:t> </a:t>
                </a:r>
              </a:p>
            </p:txBody>
          </p:sp>
        </mc:Fallback>
      </mc:AlternateContent>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752600"/>
            <a:ext cx="3810000" cy="2442607"/>
          </a:xfrm>
          <a:prstGeom prst="rect">
            <a:avLst/>
          </a:prstGeom>
        </p:spPr>
      </p:pic>
    </p:spTree>
    <p:extLst>
      <p:ext uri="{BB962C8B-B14F-4D97-AF65-F5344CB8AC3E}">
        <p14:creationId xmlns:p14="http://schemas.microsoft.com/office/powerpoint/2010/main" val="53243142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Nonlinear Regression</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22959" y="1845734"/>
                <a:ext cx="7543801" cy="4478866"/>
              </a:xfrm>
            </p:spPr>
            <p:txBody>
              <a:bodyPr>
                <a:normAutofit/>
              </a:bodyPr>
              <a:lstStyle/>
              <a:p>
                <a:r>
                  <a:rPr lang="is-IS" dirty="0" smtClean="0"/>
                  <a:t>The linear regression model is </a:t>
                </a:r>
                <a14:m>
                  <m:oMath xmlns:m="http://schemas.openxmlformats.org/officeDocument/2006/math">
                    <m:sSub>
                      <m:sSubPr>
                        <m:ctrlPr>
                          <a:rPr lang="en-US" i="1">
                            <a:latin typeface="Cambria Math" charset="0"/>
                          </a:rPr>
                        </m:ctrlPr>
                      </m:sSubPr>
                      <m:e>
                        <m:r>
                          <a:rPr lang="en-US" i="1">
                            <a:latin typeface="Cambria Math" charset="0"/>
                          </a:rPr>
                          <m:t>𝑌</m:t>
                        </m:r>
                      </m:e>
                      <m:sub>
                        <m:r>
                          <a:rPr lang="en-US" i="1">
                            <a:latin typeface="Cambria Math" charset="0"/>
                          </a:rPr>
                          <m:t>𝑖</m:t>
                        </m:r>
                      </m:sub>
                    </m:sSub>
                    <m:r>
                      <a:rPr lang="en-US" b="0" i="1" smtClean="0">
                        <a:latin typeface="Cambria Math" charset="0"/>
                      </a:rPr>
                      <m:t>=</m:t>
                    </m:r>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r>
                      <a:rPr lang="en-US" i="1">
                        <a:latin typeface="Cambria Math" charset="0"/>
                      </a:rPr>
                      <m:t>+</m:t>
                    </m:r>
                    <m:nary>
                      <m:naryPr>
                        <m:chr m:val="∑"/>
                        <m:ctrlPr>
                          <a:rPr lang="is-IS" i="1">
                            <a:latin typeface="Cambria Math" charset="0"/>
                          </a:rPr>
                        </m:ctrlPr>
                      </m:naryPr>
                      <m:sub>
                        <m:r>
                          <m:rPr>
                            <m:brk m:alnAt="23"/>
                          </m:rPr>
                          <a:rPr lang="en-US" i="1">
                            <a:latin typeface="Cambria Math" charset="0"/>
                          </a:rPr>
                          <m:t>𝑗</m:t>
                        </m:r>
                        <m:r>
                          <a:rPr lang="en-US" i="1">
                            <a:latin typeface="Cambria Math" charset="0"/>
                          </a:rPr>
                          <m:t>=1</m:t>
                        </m:r>
                      </m:sub>
                      <m:sup>
                        <m:r>
                          <a:rPr lang="en-US" i="1">
                            <a:latin typeface="Cambria Math" charset="0"/>
                          </a:rPr>
                          <m:t>𝑝</m:t>
                        </m:r>
                      </m:sup>
                      <m:e>
                        <m:sSub>
                          <m:sSubPr>
                            <m:ctrlPr>
                              <a:rPr lang="en-US" i="1">
                                <a:latin typeface="Cambria Math" charset="0"/>
                              </a:rPr>
                            </m:ctrlPr>
                          </m:sSubPr>
                          <m:e>
                            <m:r>
                              <a:rPr lang="en-US" b="0" i="1" smtClean="0">
                                <a:latin typeface="Cambria Math" charset="0"/>
                              </a:rPr>
                              <m:t>𝑋</m:t>
                            </m:r>
                          </m:e>
                          <m:sub>
                            <m:r>
                              <a:rPr lang="en-US" b="0" i="1" smtClean="0">
                                <a:latin typeface="Cambria Math" charset="0"/>
                              </a:rPr>
                              <m:t>𝑖</m:t>
                            </m:r>
                            <m:r>
                              <a:rPr lang="en-US" i="1">
                                <a:latin typeface="Cambria Math" charset="0"/>
                              </a:rPr>
                              <m:t>𝑗</m:t>
                            </m:r>
                          </m:sub>
                        </m:sSub>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𝑗</m:t>
                            </m:r>
                          </m:sub>
                        </m:sSub>
                      </m:e>
                    </m:nary>
                    <m:r>
                      <a:rPr lang="en-US" b="0" i="1" smtClean="0">
                        <a:latin typeface="Cambria Math" charset="0"/>
                      </a:rPr>
                      <m:t>+</m:t>
                    </m:r>
                    <m:sSub>
                      <m:sSubPr>
                        <m:ctrlPr>
                          <a:rPr lang="en-US" b="0" i="1" smtClean="0">
                            <a:latin typeface="Cambria Math" charset="0"/>
                          </a:rPr>
                        </m:ctrlPr>
                      </m:sSubPr>
                      <m:e>
                        <m:r>
                          <a:rPr lang="en-US" b="0" i="1" smtClean="0">
                            <a:latin typeface="Cambria Math" charset="0"/>
                            <a:ea typeface="Cambria Math" charset="0"/>
                            <a:cs typeface="Cambria Math" charset="0"/>
                          </a:rPr>
                          <m:t>𝜀</m:t>
                        </m:r>
                      </m:e>
                      <m:sub>
                        <m:r>
                          <a:rPr lang="en-US" b="0" i="1" smtClean="0">
                            <a:latin typeface="Cambria Math" charset="0"/>
                          </a:rPr>
                          <m:t>𝑖</m:t>
                        </m:r>
                      </m:sub>
                    </m:sSub>
                  </m:oMath>
                </a14:m>
                <a:endParaRPr lang="is-IS" dirty="0" smtClean="0"/>
              </a:p>
              <a:p>
                <a:r>
                  <a:rPr lang="en-US" dirty="0"/>
                  <a:t>w</a:t>
                </a:r>
                <a:r>
                  <a:rPr lang="is-IS" dirty="0" smtClean="0"/>
                  <a:t>hich gets estimated via least squares as</a:t>
                </a:r>
              </a:p>
              <a:p>
                <a:r>
                  <a:rPr lang="is-IS" dirty="0" smtClean="0"/>
                  <a:t>minimize</a:t>
                </a:r>
                <a14:m>
                  <m:oMath xmlns:m="http://schemas.openxmlformats.org/officeDocument/2006/math">
                    <m:nary>
                      <m:naryPr>
                        <m:chr m:val="∑"/>
                        <m:ctrlPr>
                          <a:rPr lang="is-IS" i="1">
                            <a:latin typeface="Cambria Math"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sSup>
                          <m:sSupPr>
                            <m:ctrlPr>
                              <a:rPr lang="is-IS" i="1">
                                <a:latin typeface="Cambria Math" charset="0"/>
                              </a:rPr>
                            </m:ctrlPr>
                          </m:sSupPr>
                          <m:e>
                            <m:r>
                              <a:rPr lang="en-US" i="1">
                                <a:latin typeface="Cambria Math" charset="0"/>
                              </a:rPr>
                              <m:t>(</m:t>
                            </m:r>
                            <m:sSub>
                              <m:sSubPr>
                                <m:ctrlPr>
                                  <a:rPr lang="en-US" i="1">
                                    <a:latin typeface="Cambria Math" charset="0"/>
                                  </a:rPr>
                                </m:ctrlPr>
                              </m:sSubPr>
                              <m:e>
                                <m:r>
                                  <a:rPr lang="en-US" i="1">
                                    <a:latin typeface="Cambria Math" charset="0"/>
                                  </a:rPr>
                                  <m:t>𝑌</m:t>
                                </m:r>
                              </m:e>
                              <m:sub>
                                <m:r>
                                  <a:rPr lang="en-US" i="1">
                                    <a:latin typeface="Cambria Math" charset="0"/>
                                  </a:rPr>
                                  <m:t>𝑖</m:t>
                                </m:r>
                              </m:sub>
                            </m:sSub>
                            <m:r>
                              <a:rPr lang="en-US" i="1">
                                <a:latin typeface="Cambria Math" charset="0"/>
                              </a:rPr>
                              <m:t>−(</m:t>
                            </m:r>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r>
                              <a:rPr lang="en-US" i="1">
                                <a:latin typeface="Cambria Math" charset="0"/>
                              </a:rPr>
                              <m:t>+</m:t>
                            </m:r>
                            <m:nary>
                              <m:naryPr>
                                <m:chr m:val="∑"/>
                                <m:ctrlPr>
                                  <a:rPr lang="is-IS" i="1">
                                    <a:latin typeface="Cambria Math" charset="0"/>
                                  </a:rPr>
                                </m:ctrlPr>
                              </m:naryPr>
                              <m:sub>
                                <m:r>
                                  <m:rPr>
                                    <m:brk m:alnAt="23"/>
                                  </m:rPr>
                                  <a:rPr lang="en-US" i="1">
                                    <a:latin typeface="Cambria Math" charset="0"/>
                                  </a:rPr>
                                  <m:t>𝑗</m:t>
                                </m:r>
                                <m:r>
                                  <a:rPr lang="en-US" i="1">
                                    <a:latin typeface="Cambria Math" charset="0"/>
                                  </a:rPr>
                                  <m:t>=1</m:t>
                                </m:r>
                              </m:sub>
                              <m:sup>
                                <m:r>
                                  <a:rPr lang="en-US" i="1">
                                    <a:latin typeface="Cambria Math" charset="0"/>
                                  </a:rPr>
                                  <m:t>𝑝</m:t>
                                </m:r>
                              </m:sup>
                              <m:e>
                                <m:sSub>
                                  <m:sSubPr>
                                    <m:ctrlPr>
                                      <a:rPr lang="en-US" i="1">
                                        <a:latin typeface="Cambria Math" charset="0"/>
                                      </a:rPr>
                                    </m:ctrlPr>
                                  </m:sSubPr>
                                  <m:e>
                                    <m:r>
                                      <a:rPr lang="en-US" b="0" i="1" smtClean="0">
                                        <a:latin typeface="Cambria Math" charset="0"/>
                                      </a:rPr>
                                      <m:t>𝑋</m:t>
                                    </m:r>
                                  </m:e>
                                  <m:sub>
                                    <m:r>
                                      <a:rPr lang="en-US" b="0" i="1" smtClean="0">
                                        <a:latin typeface="Cambria Math" charset="0"/>
                                      </a:rPr>
                                      <m:t>𝑖</m:t>
                                    </m:r>
                                    <m:r>
                                      <a:rPr lang="en-US" i="1">
                                        <a:latin typeface="Cambria Math" charset="0"/>
                                      </a:rPr>
                                      <m:t>𝑗</m:t>
                                    </m:r>
                                  </m:sub>
                                </m:sSub>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𝑗</m:t>
                                    </m:r>
                                  </m:sub>
                                </m:sSub>
                              </m:e>
                            </m:nary>
                            <m:r>
                              <a:rPr lang="en-US" i="1">
                                <a:latin typeface="Cambria Math" charset="0"/>
                              </a:rPr>
                              <m:t>))</m:t>
                            </m:r>
                          </m:e>
                          <m:sup>
                            <m:r>
                              <a:rPr lang="en-US" i="1">
                                <a:latin typeface="Cambria Math" charset="0"/>
                              </a:rPr>
                              <m:t>2</m:t>
                            </m:r>
                          </m:sup>
                        </m:sSup>
                      </m:e>
                    </m:nary>
                  </m:oMath>
                </a14:m>
                <a:r>
                  <a:rPr lang="en-US" dirty="0" smtClean="0"/>
                  <a:t> </a:t>
                </a:r>
              </a:p>
              <a:p>
                <a:endParaRPr lang="en-US" dirty="0" smtClean="0"/>
              </a:p>
              <a:p>
                <a:r>
                  <a:rPr lang="en-US" dirty="0" smtClean="0"/>
                  <a:t>Nonlinear Regression is similar, it is just we have a nonlinear model for the mean, </a:t>
                </a:r>
                <a14:m>
                  <m:oMath xmlns:m="http://schemas.openxmlformats.org/officeDocument/2006/math">
                    <m:sSub>
                      <m:sSubPr>
                        <m:ctrlPr>
                          <a:rPr lang="en-US" i="1">
                            <a:latin typeface="Cambria Math" charset="0"/>
                          </a:rPr>
                        </m:ctrlPr>
                      </m:sSubPr>
                      <m:e>
                        <m:r>
                          <a:rPr lang="en-US" i="1">
                            <a:latin typeface="Cambria Math" charset="0"/>
                          </a:rPr>
                          <m:t>𝑌</m:t>
                        </m:r>
                      </m:e>
                      <m:sub>
                        <m:r>
                          <a:rPr lang="en-US" i="1">
                            <a:latin typeface="Cambria Math" charset="0"/>
                          </a:rPr>
                          <m:t>𝑖</m:t>
                        </m:r>
                      </m:sub>
                    </m:sSub>
                    <m:r>
                      <a:rPr lang="en-US" i="1">
                        <a:latin typeface="Cambria Math" charset="0"/>
                      </a:rPr>
                      <m:t>=</m:t>
                    </m:r>
                    <m:acc>
                      <m:accPr>
                        <m:chr m:val="̃"/>
                        <m:ctrlPr>
                          <a:rPr lang="en-US" i="1" smtClean="0">
                            <a:latin typeface="Cambria Math" charset="0"/>
                          </a:rPr>
                        </m:ctrlPr>
                      </m:accPr>
                      <m:e>
                        <m:r>
                          <a:rPr lang="en-US" i="1">
                            <a:solidFill>
                              <a:schemeClr val="tx1"/>
                            </a:solidFill>
                            <a:latin typeface="Cambria Math" charset="0"/>
                            <a:ea typeface="Cambria Math" charset="0"/>
                            <a:cs typeface="Cambria Math" charset="0"/>
                          </a:rPr>
                          <m:t>𝜇</m:t>
                        </m:r>
                      </m:e>
                    </m:acc>
                    <m:d>
                      <m:dPr>
                        <m:begChr m:val="{"/>
                        <m:endChr m:val="}"/>
                        <m:ctrlPr>
                          <a:rPr lang="en-US" i="1">
                            <a:solidFill>
                              <a:schemeClr val="tx1"/>
                            </a:solidFill>
                            <a:latin typeface="Cambria Math" charset="0"/>
                            <a:ea typeface="Cambria Math" charset="0"/>
                            <a:cs typeface="Cambria Math" charset="0"/>
                          </a:rPr>
                        </m:ctrlPr>
                      </m:dPr>
                      <m:e>
                        <m:sSub>
                          <m:sSubPr>
                            <m:ctrlPr>
                              <a:rPr lang="en-US" i="1">
                                <a:solidFill>
                                  <a:schemeClr val="tx1"/>
                                </a:solidFill>
                                <a:latin typeface="Cambria Math" charset="0"/>
                              </a:rPr>
                            </m:ctrlPr>
                          </m:sSubPr>
                          <m:e>
                            <m:r>
                              <a:rPr lang="en-US" i="1">
                                <a:solidFill>
                                  <a:schemeClr val="tx1"/>
                                </a:solidFill>
                                <a:latin typeface="Cambria Math" charset="0"/>
                              </a:rPr>
                              <m:t>𝑌</m:t>
                            </m:r>
                          </m:e>
                          <m:sub>
                            <m:r>
                              <a:rPr lang="en-US" i="1">
                                <a:solidFill>
                                  <a:schemeClr val="tx1"/>
                                </a:solidFill>
                                <a:latin typeface="Cambria Math" charset="0"/>
                              </a:rPr>
                              <m:t>𝑖</m:t>
                            </m:r>
                          </m:sub>
                        </m:sSub>
                      </m:e>
                      <m:e>
                        <m:sSub>
                          <m:sSubPr>
                            <m:ctrlPr>
                              <a:rPr lang="en-US" i="1">
                                <a:solidFill>
                                  <a:schemeClr val="tx1"/>
                                </a:solidFill>
                                <a:latin typeface="Cambria Math" charset="0"/>
                              </a:rPr>
                            </m:ctrlPr>
                          </m:sSubPr>
                          <m:e>
                            <m:r>
                              <a:rPr lang="en-US" i="1">
                                <a:solidFill>
                                  <a:schemeClr val="tx1"/>
                                </a:solidFill>
                                <a:latin typeface="Cambria Math" charset="0"/>
                              </a:rPr>
                              <m:t>𝑋</m:t>
                            </m:r>
                          </m:e>
                          <m:sub>
                            <m:r>
                              <a:rPr lang="en-US" i="1">
                                <a:solidFill>
                                  <a:schemeClr val="tx1"/>
                                </a:solidFill>
                                <a:latin typeface="Cambria Math" charset="0"/>
                              </a:rPr>
                              <m:t>𝑖</m:t>
                            </m:r>
                          </m:sub>
                        </m:sSub>
                      </m:e>
                    </m:d>
                    <m:r>
                      <a:rPr lang="en-US" i="1">
                        <a:solidFill>
                          <a:schemeClr val="tx1"/>
                        </a:solidFill>
                        <a:latin typeface="Cambria Math" charset="0"/>
                      </a:rPr>
                      <m:t>+</m:t>
                    </m:r>
                    <m:sSub>
                      <m:sSubPr>
                        <m:ctrlPr>
                          <a:rPr lang="en-US" i="1">
                            <a:solidFill>
                              <a:schemeClr val="tx1"/>
                            </a:solidFill>
                            <a:latin typeface="Cambria Math" charset="0"/>
                          </a:rPr>
                        </m:ctrlPr>
                      </m:sSubPr>
                      <m:e>
                        <m:r>
                          <a:rPr lang="en-US" i="1">
                            <a:solidFill>
                              <a:schemeClr val="tx1"/>
                            </a:solidFill>
                            <a:latin typeface="Cambria Math" charset="0"/>
                            <a:ea typeface="Cambria Math" charset="0"/>
                            <a:cs typeface="Cambria Math" charset="0"/>
                          </a:rPr>
                          <m:t>𝜀</m:t>
                        </m:r>
                      </m:e>
                      <m:sub>
                        <m:r>
                          <a:rPr lang="en-US" i="1">
                            <a:solidFill>
                              <a:schemeClr val="tx1"/>
                            </a:solidFill>
                            <a:latin typeface="Cambria Math" charset="0"/>
                          </a:rPr>
                          <m:t>𝑖</m:t>
                        </m:r>
                      </m:sub>
                    </m:sSub>
                  </m:oMath>
                </a14:m>
                <a:endParaRPr lang="en-US" dirty="0" smtClean="0">
                  <a:solidFill>
                    <a:schemeClr val="tx1"/>
                  </a:solidFill>
                </a:endParaRPr>
              </a:p>
              <a:p>
                <a:r>
                  <a:rPr lang="en-US" dirty="0"/>
                  <a:t>w</a:t>
                </a:r>
                <a:r>
                  <a:rPr lang="is-IS" dirty="0"/>
                  <a:t>hich </a:t>
                </a:r>
                <a:r>
                  <a:rPr lang="is-IS" dirty="0" smtClean="0"/>
                  <a:t>still gets </a:t>
                </a:r>
                <a:r>
                  <a:rPr lang="is-IS" dirty="0"/>
                  <a:t>estimated via least squares as</a:t>
                </a:r>
              </a:p>
              <a:p>
                <a:r>
                  <a:rPr lang="is-IS" dirty="0"/>
                  <a:t>minimize</a:t>
                </a:r>
                <a14:m>
                  <m:oMath xmlns:m="http://schemas.openxmlformats.org/officeDocument/2006/math">
                    <m:nary>
                      <m:naryPr>
                        <m:chr m:val="∑"/>
                        <m:ctrlPr>
                          <a:rPr lang="is-IS" i="1">
                            <a:latin typeface="Cambria Math"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sSup>
                          <m:sSupPr>
                            <m:ctrlPr>
                              <a:rPr lang="is-IS" i="1">
                                <a:latin typeface="Cambria Math" charset="0"/>
                              </a:rPr>
                            </m:ctrlPr>
                          </m:sSupPr>
                          <m:e>
                            <m:r>
                              <a:rPr lang="en-US" i="1">
                                <a:latin typeface="Cambria Math" charset="0"/>
                              </a:rPr>
                              <m:t>(</m:t>
                            </m:r>
                            <m:sSub>
                              <m:sSubPr>
                                <m:ctrlPr>
                                  <a:rPr lang="en-US" i="1">
                                    <a:latin typeface="Cambria Math" charset="0"/>
                                  </a:rPr>
                                </m:ctrlPr>
                              </m:sSubPr>
                              <m:e>
                                <m:r>
                                  <a:rPr lang="en-US" i="1">
                                    <a:latin typeface="Cambria Math" charset="0"/>
                                  </a:rPr>
                                  <m:t>𝑌</m:t>
                                </m:r>
                              </m:e>
                              <m:sub>
                                <m:r>
                                  <a:rPr lang="en-US" i="1">
                                    <a:latin typeface="Cambria Math" charset="0"/>
                                  </a:rPr>
                                  <m:t>𝑖</m:t>
                                </m:r>
                              </m:sub>
                            </m:sSub>
                            <m:r>
                              <a:rPr lang="en-US" i="1">
                                <a:latin typeface="Cambria Math" charset="0"/>
                              </a:rPr>
                              <m:t>−</m:t>
                            </m:r>
                            <m:acc>
                              <m:accPr>
                                <m:chr m:val="̃"/>
                                <m:ctrlPr>
                                  <a:rPr lang="en-US" i="1">
                                    <a:latin typeface="Cambria Math" charset="0"/>
                                  </a:rPr>
                                </m:ctrlPr>
                              </m:accPr>
                              <m:e>
                                <m:r>
                                  <a:rPr lang="en-US" i="1">
                                    <a:solidFill>
                                      <a:schemeClr val="tx1"/>
                                    </a:solidFill>
                                    <a:latin typeface="Cambria Math" charset="0"/>
                                    <a:ea typeface="Cambria Math" charset="0"/>
                                    <a:cs typeface="Cambria Math" charset="0"/>
                                  </a:rPr>
                                  <m:t>𝜇</m:t>
                                </m:r>
                              </m:e>
                            </m:acc>
                            <m:d>
                              <m:dPr>
                                <m:begChr m:val="{"/>
                                <m:endChr m:val="}"/>
                                <m:ctrlPr>
                                  <a:rPr lang="en-US" i="1">
                                    <a:solidFill>
                                      <a:schemeClr val="tx1"/>
                                    </a:solidFill>
                                    <a:latin typeface="Cambria Math" charset="0"/>
                                    <a:ea typeface="Cambria Math" charset="0"/>
                                    <a:cs typeface="Cambria Math" charset="0"/>
                                  </a:rPr>
                                </m:ctrlPr>
                              </m:dPr>
                              <m:e>
                                <m:sSub>
                                  <m:sSubPr>
                                    <m:ctrlPr>
                                      <a:rPr lang="en-US" i="1">
                                        <a:solidFill>
                                          <a:schemeClr val="tx1"/>
                                        </a:solidFill>
                                        <a:latin typeface="Cambria Math" charset="0"/>
                                      </a:rPr>
                                    </m:ctrlPr>
                                  </m:sSubPr>
                                  <m:e>
                                    <m:r>
                                      <a:rPr lang="en-US" i="1">
                                        <a:solidFill>
                                          <a:schemeClr val="tx1"/>
                                        </a:solidFill>
                                        <a:latin typeface="Cambria Math" charset="0"/>
                                      </a:rPr>
                                      <m:t>𝑌</m:t>
                                    </m:r>
                                  </m:e>
                                  <m:sub>
                                    <m:r>
                                      <a:rPr lang="en-US" i="1">
                                        <a:solidFill>
                                          <a:schemeClr val="tx1"/>
                                        </a:solidFill>
                                        <a:latin typeface="Cambria Math" charset="0"/>
                                      </a:rPr>
                                      <m:t>𝑖</m:t>
                                    </m:r>
                                  </m:sub>
                                </m:sSub>
                              </m:e>
                              <m:e>
                                <m:sSub>
                                  <m:sSubPr>
                                    <m:ctrlPr>
                                      <a:rPr lang="en-US" i="1">
                                        <a:solidFill>
                                          <a:schemeClr val="tx1"/>
                                        </a:solidFill>
                                        <a:latin typeface="Cambria Math" charset="0"/>
                                      </a:rPr>
                                    </m:ctrlPr>
                                  </m:sSubPr>
                                  <m:e>
                                    <m:r>
                                      <a:rPr lang="en-US" i="1">
                                        <a:solidFill>
                                          <a:schemeClr val="tx1"/>
                                        </a:solidFill>
                                        <a:latin typeface="Cambria Math" charset="0"/>
                                      </a:rPr>
                                      <m:t>𝑋</m:t>
                                    </m:r>
                                  </m:e>
                                  <m:sub>
                                    <m:r>
                                      <a:rPr lang="en-US" i="1">
                                        <a:solidFill>
                                          <a:schemeClr val="tx1"/>
                                        </a:solidFill>
                                        <a:latin typeface="Cambria Math" charset="0"/>
                                      </a:rPr>
                                      <m:t>𝑖</m:t>
                                    </m:r>
                                  </m:sub>
                                </m:sSub>
                              </m:e>
                            </m:d>
                            <m:r>
                              <a:rPr lang="en-US" i="1">
                                <a:latin typeface="Cambria Math" charset="0"/>
                              </a:rPr>
                              <m:t>)</m:t>
                            </m:r>
                          </m:e>
                          <m:sup>
                            <m:r>
                              <a:rPr lang="en-US" i="1">
                                <a:latin typeface="Cambria Math" charset="0"/>
                              </a:rPr>
                              <m:t>2</m:t>
                            </m:r>
                          </m:sup>
                        </m:sSup>
                      </m:e>
                    </m:nary>
                    <m:r>
                      <a:rPr lang="en-US" b="0" i="0" smtClean="0">
                        <a:latin typeface="Cambria Math" charset="0"/>
                      </a:rPr>
                      <m:t>,</m:t>
                    </m:r>
                  </m:oMath>
                </a14:m>
                <a:endParaRPr lang="en-US" b="0" dirty="0" smtClean="0"/>
              </a:p>
              <a:p>
                <a:r>
                  <a:rPr lang="en-US" dirty="0"/>
                  <a:t>w</a:t>
                </a:r>
                <a:r>
                  <a:rPr lang="en-US" dirty="0" smtClean="0"/>
                  <a:t>here the minimization is over the parameters in the </a:t>
                </a:r>
                <a:r>
                  <a:rPr lang="en-US" dirty="0" smtClean="0"/>
                  <a:t>model </a:t>
                </a:r>
                <a14:m>
                  <m:oMath xmlns:m="http://schemas.openxmlformats.org/officeDocument/2006/math">
                    <m:acc>
                      <m:accPr>
                        <m:chr m:val="̃"/>
                        <m:ctrlPr>
                          <a:rPr lang="en-US" i="1">
                            <a:latin typeface="Cambria Math" charset="0"/>
                          </a:rPr>
                        </m:ctrlPr>
                      </m:accPr>
                      <m:e>
                        <m:r>
                          <a:rPr lang="en-US" i="1">
                            <a:solidFill>
                              <a:schemeClr val="tx1"/>
                            </a:solidFill>
                            <a:latin typeface="Cambria Math" charset="0"/>
                            <a:ea typeface="Cambria Math" charset="0"/>
                            <a:cs typeface="Cambria Math" charset="0"/>
                          </a:rPr>
                          <m:t>𝜇</m:t>
                        </m:r>
                      </m:e>
                    </m:acc>
                    <m:d>
                      <m:dPr>
                        <m:begChr m:val="{"/>
                        <m:endChr m:val="}"/>
                        <m:ctrlPr>
                          <a:rPr lang="en-US" i="1">
                            <a:solidFill>
                              <a:schemeClr val="tx1"/>
                            </a:solidFill>
                            <a:latin typeface="Cambria Math" charset="0"/>
                            <a:ea typeface="Cambria Math" charset="0"/>
                            <a:cs typeface="Cambria Math" charset="0"/>
                          </a:rPr>
                        </m:ctrlPr>
                      </m:dPr>
                      <m:e>
                        <m:sSub>
                          <m:sSubPr>
                            <m:ctrlPr>
                              <a:rPr lang="en-US" i="1">
                                <a:solidFill>
                                  <a:schemeClr val="tx1"/>
                                </a:solidFill>
                                <a:latin typeface="Cambria Math" charset="0"/>
                              </a:rPr>
                            </m:ctrlPr>
                          </m:sSubPr>
                          <m:e>
                            <m:r>
                              <a:rPr lang="en-US" i="1">
                                <a:solidFill>
                                  <a:schemeClr val="tx1"/>
                                </a:solidFill>
                                <a:latin typeface="Cambria Math" charset="0"/>
                              </a:rPr>
                              <m:t>𝑌</m:t>
                            </m:r>
                          </m:e>
                          <m:sub>
                            <m:r>
                              <a:rPr lang="en-US" i="1">
                                <a:solidFill>
                                  <a:schemeClr val="tx1"/>
                                </a:solidFill>
                                <a:latin typeface="Cambria Math" charset="0"/>
                              </a:rPr>
                              <m:t>𝑖</m:t>
                            </m:r>
                          </m:sub>
                        </m:sSub>
                      </m:e>
                      <m:e>
                        <m:sSub>
                          <m:sSubPr>
                            <m:ctrlPr>
                              <a:rPr lang="en-US" i="1">
                                <a:solidFill>
                                  <a:schemeClr val="tx1"/>
                                </a:solidFill>
                                <a:latin typeface="Cambria Math" charset="0"/>
                              </a:rPr>
                            </m:ctrlPr>
                          </m:sSubPr>
                          <m:e>
                            <m:r>
                              <a:rPr lang="en-US" i="1">
                                <a:solidFill>
                                  <a:schemeClr val="tx1"/>
                                </a:solidFill>
                                <a:latin typeface="Cambria Math" charset="0"/>
                              </a:rPr>
                              <m:t>𝑋</m:t>
                            </m:r>
                          </m:e>
                          <m:sub>
                            <m:r>
                              <a:rPr lang="en-US" i="1">
                                <a:solidFill>
                                  <a:schemeClr val="tx1"/>
                                </a:solidFill>
                                <a:latin typeface="Cambria Math" charset="0"/>
                              </a:rPr>
                              <m:t>𝑖</m:t>
                            </m:r>
                          </m:sub>
                        </m:sSub>
                      </m:e>
                    </m:d>
                  </m:oMath>
                </a14:m>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22959" y="1845734"/>
                <a:ext cx="7543801" cy="4478866"/>
              </a:xfrm>
              <a:blipFill rotWithShape="0">
                <a:blip r:embed="rId2"/>
                <a:stretch>
                  <a:fillRect l="-2019" t="-11156" r="-727" b="-40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458007C-4A25-4B52-A9D8-0BFB32107287}" type="slidenum">
              <a:rPr lang="en-US" smtClean="0"/>
              <a:t>41</a:t>
            </a:fld>
            <a:endParaRPr lang="en-US"/>
          </a:p>
        </p:txBody>
      </p:sp>
    </p:spTree>
    <p:extLst>
      <p:ext uri="{BB962C8B-B14F-4D97-AF65-F5344CB8AC3E}">
        <p14:creationId xmlns:p14="http://schemas.microsoft.com/office/powerpoint/2010/main" val="72248651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Kleiber’s</a:t>
            </a:r>
            <a:r>
              <a:rPr lang="en-US" dirty="0" smtClean="0"/>
              <a:t> Law as a Nonlinear Regression</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22959" y="1845734"/>
                <a:ext cx="7543801" cy="4478866"/>
              </a:xfrm>
            </p:spPr>
            <p:txBody>
              <a:bodyPr>
                <a:normAutofit lnSpcReduction="10000"/>
              </a:bodyPr>
              <a:lstStyle/>
              <a:p>
                <a14:m>
                  <m:oMath xmlns:m="http://schemas.openxmlformats.org/officeDocument/2006/math">
                    <m:sSub>
                      <m:sSubPr>
                        <m:ctrlPr>
                          <a:rPr lang="en-US" i="1" smtClean="0">
                            <a:latin typeface="Cambria Math" charset="0"/>
                          </a:rPr>
                        </m:ctrlPr>
                      </m:sSubPr>
                      <m:e>
                        <m:r>
                          <a:rPr lang="en-US" i="1">
                            <a:latin typeface="Cambria Math" charset="0"/>
                          </a:rPr>
                          <m:t>𝑌</m:t>
                        </m:r>
                      </m:e>
                      <m:sub>
                        <m:r>
                          <a:rPr lang="en-US" i="1">
                            <a:latin typeface="Cambria Math" charset="0"/>
                          </a:rPr>
                          <m:t>𝑖</m:t>
                        </m:r>
                      </m:sub>
                    </m:sSub>
                    <m:r>
                      <a:rPr lang="en-US" i="1">
                        <a:latin typeface="Cambria Math" charset="0"/>
                      </a:rPr>
                      <m:t>=</m:t>
                    </m:r>
                    <m:r>
                      <a:rPr lang="en-US" i="1">
                        <a:solidFill>
                          <a:schemeClr val="tx1"/>
                        </a:solidFill>
                        <a:latin typeface="Cambria Math" charset="0"/>
                        <a:ea typeface="Cambria Math" charset="0"/>
                        <a:cs typeface="Cambria Math" charset="0"/>
                      </a:rPr>
                      <m:t>𝜇</m:t>
                    </m:r>
                    <m:d>
                      <m:dPr>
                        <m:begChr m:val="{"/>
                        <m:endChr m:val="}"/>
                        <m:ctrlPr>
                          <a:rPr lang="en-US" i="1">
                            <a:solidFill>
                              <a:schemeClr val="tx1"/>
                            </a:solidFill>
                            <a:latin typeface="Cambria Math" charset="0"/>
                            <a:ea typeface="Cambria Math" charset="0"/>
                            <a:cs typeface="Cambria Math" charset="0"/>
                          </a:rPr>
                        </m:ctrlPr>
                      </m:dPr>
                      <m:e>
                        <m:sSub>
                          <m:sSubPr>
                            <m:ctrlPr>
                              <a:rPr lang="en-US" i="1">
                                <a:solidFill>
                                  <a:schemeClr val="tx1"/>
                                </a:solidFill>
                                <a:latin typeface="Cambria Math" charset="0"/>
                              </a:rPr>
                            </m:ctrlPr>
                          </m:sSubPr>
                          <m:e>
                            <m:r>
                              <a:rPr lang="en-US" i="1">
                                <a:solidFill>
                                  <a:schemeClr val="tx1"/>
                                </a:solidFill>
                                <a:latin typeface="Cambria Math" charset="0"/>
                              </a:rPr>
                              <m:t>𝑌</m:t>
                            </m:r>
                          </m:e>
                          <m:sub>
                            <m:r>
                              <a:rPr lang="en-US" i="1">
                                <a:solidFill>
                                  <a:schemeClr val="tx1"/>
                                </a:solidFill>
                                <a:latin typeface="Cambria Math" charset="0"/>
                              </a:rPr>
                              <m:t>𝑖</m:t>
                            </m:r>
                          </m:sub>
                        </m:sSub>
                      </m:e>
                      <m:e>
                        <m:sSub>
                          <m:sSubPr>
                            <m:ctrlPr>
                              <a:rPr lang="en-US" i="1">
                                <a:solidFill>
                                  <a:schemeClr val="tx1"/>
                                </a:solidFill>
                                <a:latin typeface="Cambria Math" charset="0"/>
                              </a:rPr>
                            </m:ctrlPr>
                          </m:sSubPr>
                          <m:e>
                            <m:r>
                              <a:rPr lang="en-US" i="1">
                                <a:solidFill>
                                  <a:schemeClr val="tx1"/>
                                </a:solidFill>
                                <a:latin typeface="Cambria Math" charset="0"/>
                              </a:rPr>
                              <m:t>𝑋</m:t>
                            </m:r>
                          </m:e>
                          <m:sub>
                            <m:r>
                              <a:rPr lang="en-US" i="1">
                                <a:solidFill>
                                  <a:schemeClr val="tx1"/>
                                </a:solidFill>
                                <a:latin typeface="Cambria Math" charset="0"/>
                              </a:rPr>
                              <m:t>𝑖</m:t>
                            </m:r>
                          </m:sub>
                        </m:sSub>
                      </m:e>
                    </m:d>
                    <m:r>
                      <a:rPr lang="en-US" i="1">
                        <a:solidFill>
                          <a:schemeClr val="tx1"/>
                        </a:solidFill>
                        <a:latin typeface="Cambria Math" charset="0"/>
                      </a:rPr>
                      <m:t>+</m:t>
                    </m:r>
                    <m:sSub>
                      <m:sSubPr>
                        <m:ctrlPr>
                          <a:rPr lang="en-US" i="1">
                            <a:solidFill>
                              <a:schemeClr val="tx1"/>
                            </a:solidFill>
                            <a:latin typeface="Cambria Math" charset="0"/>
                          </a:rPr>
                        </m:ctrlPr>
                      </m:sSubPr>
                      <m:e>
                        <m:r>
                          <a:rPr lang="en-US" i="1">
                            <a:solidFill>
                              <a:schemeClr val="tx1"/>
                            </a:solidFill>
                            <a:latin typeface="Cambria Math" charset="0"/>
                            <a:ea typeface="Cambria Math" charset="0"/>
                            <a:cs typeface="Cambria Math" charset="0"/>
                          </a:rPr>
                          <m:t>𝜀</m:t>
                        </m:r>
                      </m:e>
                      <m:sub>
                        <m:r>
                          <a:rPr lang="en-US" i="1">
                            <a:solidFill>
                              <a:schemeClr val="tx1"/>
                            </a:solidFill>
                            <a:latin typeface="Cambria Math" charset="0"/>
                          </a:rPr>
                          <m:t>𝑖</m:t>
                        </m:r>
                      </m:sub>
                    </m:sSub>
                    <m:limUpp>
                      <m:limUppPr>
                        <m:ctrlPr>
                          <a:rPr lang="en-US" i="1">
                            <a:latin typeface="Cambria Math" charset="0"/>
                          </a:rPr>
                        </m:ctrlPr>
                      </m:limUppPr>
                      <m:e>
                        <m:groupChr>
                          <m:groupChrPr>
                            <m:chr m:val="⏞"/>
                            <m:pos m:val="top"/>
                            <m:vertJc m:val="bot"/>
                            <m:ctrlPr>
                              <a:rPr lang="en-US" i="1">
                                <a:latin typeface="Cambria Math" charset="0"/>
                              </a:rPr>
                            </m:ctrlPr>
                          </m:groupChrPr>
                          <m:e>
                            <m:r>
                              <m:rPr>
                                <m:brk/>
                              </m:rPr>
                              <a:rPr lang="en-US" b="0" i="1" smtClean="0">
                                <a:latin typeface="Cambria Math" charset="0"/>
                              </a:rPr>
                              <m:t>=</m:t>
                            </m:r>
                          </m:e>
                        </m:groupChr>
                      </m:e>
                      <m:lim>
                        <m:r>
                          <a:rPr lang="en-US" b="0" i="1" smtClean="0">
                            <a:latin typeface="Cambria Math" charset="0"/>
                          </a:rPr>
                          <m:t>(</m:t>
                        </m:r>
                        <m:r>
                          <a:rPr lang="en-US" b="0" i="1" smtClean="0">
                            <a:latin typeface="Cambria Math" charset="0"/>
                          </a:rPr>
                          <m:t>𝑖𝑠</m:t>
                        </m:r>
                        <m:r>
                          <a:rPr lang="en-US" b="0" i="1" smtClean="0">
                            <a:latin typeface="Cambria Math" charset="0"/>
                          </a:rPr>
                          <m:t> </m:t>
                        </m:r>
                        <m:r>
                          <a:rPr lang="en-US" b="0" i="1" smtClean="0">
                            <a:latin typeface="Cambria Math" charset="0"/>
                          </a:rPr>
                          <m:t>𝑚𝑜𝑑𝑒𝑙𝑒𝑑</m:t>
                        </m:r>
                        <m:r>
                          <a:rPr lang="en-US" b="0" i="1" smtClean="0">
                            <a:latin typeface="Cambria Math" charset="0"/>
                          </a:rPr>
                          <m:t> </m:t>
                        </m:r>
                        <m:r>
                          <a:rPr lang="en-US" b="0" i="1" smtClean="0">
                            <a:latin typeface="Cambria Math" charset="0"/>
                          </a:rPr>
                          <m:t>𝑎𝑠</m:t>
                        </m:r>
                        <m:r>
                          <a:rPr lang="en-US" b="0" i="1" smtClean="0">
                            <a:latin typeface="Cambria Math" charset="0"/>
                          </a:rPr>
                          <m:t>)</m:t>
                        </m:r>
                      </m:lim>
                    </m:limUpp>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r>
                      <a:rPr lang="en-US" i="1">
                        <a:latin typeface="Cambria Math" charset="0"/>
                      </a:rPr>
                      <m:t>+</m:t>
                    </m:r>
                    <m:nary>
                      <m:naryPr>
                        <m:chr m:val="∑"/>
                        <m:ctrlPr>
                          <a:rPr lang="is-IS" i="1">
                            <a:latin typeface="Cambria Math" charset="0"/>
                          </a:rPr>
                        </m:ctrlPr>
                      </m:naryPr>
                      <m:sub>
                        <m:r>
                          <m:rPr>
                            <m:brk m:alnAt="23"/>
                          </m:rPr>
                          <a:rPr lang="en-US" i="1">
                            <a:latin typeface="Cambria Math" charset="0"/>
                          </a:rPr>
                          <m:t>𝑗</m:t>
                        </m:r>
                        <m:r>
                          <a:rPr lang="en-US" i="1">
                            <a:latin typeface="Cambria Math" charset="0"/>
                          </a:rPr>
                          <m:t>=1</m:t>
                        </m:r>
                      </m:sub>
                      <m:sup>
                        <m:r>
                          <a:rPr lang="en-US" i="1">
                            <a:latin typeface="Cambria Math" charset="0"/>
                          </a:rPr>
                          <m:t>𝑝</m:t>
                        </m:r>
                      </m:sup>
                      <m:e>
                        <m:sSub>
                          <m:sSubPr>
                            <m:ctrlPr>
                              <a:rPr lang="en-US" i="1">
                                <a:latin typeface="Cambria Math" charset="0"/>
                              </a:rPr>
                            </m:ctrlPr>
                          </m:sSubPr>
                          <m:e>
                            <m:r>
                              <a:rPr lang="en-US" i="1">
                                <a:latin typeface="Cambria Math" charset="0"/>
                              </a:rPr>
                              <m:t>𝑋</m:t>
                            </m:r>
                          </m:e>
                          <m:sub>
                            <m:r>
                              <a:rPr lang="en-US" i="1">
                                <a:latin typeface="Cambria Math" charset="0"/>
                              </a:rPr>
                              <m:t>𝑖</m:t>
                            </m:r>
                          </m:sub>
                        </m:sSub>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𝑗</m:t>
                            </m:r>
                          </m:sub>
                        </m:sSub>
                      </m:e>
                    </m:nary>
                    <m:r>
                      <a:rPr lang="en-US" i="1">
                        <a:latin typeface="Cambria Math" charset="0"/>
                      </a:rPr>
                      <m:t>+</m:t>
                    </m:r>
                    <m:sSub>
                      <m:sSubPr>
                        <m:ctrlPr>
                          <a:rPr lang="en-US" i="1">
                            <a:latin typeface="Cambria Math" charset="0"/>
                          </a:rPr>
                        </m:ctrlPr>
                      </m:sSubPr>
                      <m:e>
                        <m:r>
                          <a:rPr lang="en-US" i="1">
                            <a:latin typeface="Cambria Math" charset="0"/>
                            <a:ea typeface="Cambria Math" charset="0"/>
                            <a:cs typeface="Cambria Math" charset="0"/>
                          </a:rPr>
                          <m:t>𝜀</m:t>
                        </m:r>
                      </m:e>
                      <m:sub>
                        <m:r>
                          <a:rPr lang="en-US" i="1">
                            <a:latin typeface="Cambria Math" charset="0"/>
                          </a:rPr>
                          <m:t>𝑖</m:t>
                        </m:r>
                      </m:sub>
                    </m:sSub>
                  </m:oMath>
                </a14:m>
                <a:endParaRPr lang="en-US" i="1" dirty="0" smtClean="0">
                  <a:latin typeface="Cambria Math" charset="0"/>
                </a:endParaRPr>
              </a:p>
              <a:p>
                <a14:m>
                  <m:oMath xmlns:m="http://schemas.openxmlformats.org/officeDocument/2006/math">
                    <m:sSub>
                      <m:sSubPr>
                        <m:ctrlPr>
                          <a:rPr lang="en-US" i="1" smtClean="0">
                            <a:latin typeface="Cambria Math" charset="0"/>
                          </a:rPr>
                        </m:ctrlPr>
                      </m:sSubPr>
                      <m:e>
                        <m:r>
                          <a:rPr lang="en-US" i="1">
                            <a:latin typeface="Cambria Math" charset="0"/>
                          </a:rPr>
                          <m:t>𝑌</m:t>
                        </m:r>
                      </m:e>
                      <m:sub>
                        <m:r>
                          <a:rPr lang="en-US" i="1">
                            <a:latin typeface="Cambria Math" charset="0"/>
                          </a:rPr>
                          <m:t>𝑖</m:t>
                        </m:r>
                      </m:sub>
                    </m:sSub>
                    <m:r>
                      <a:rPr lang="en-US" i="1">
                        <a:latin typeface="Cambria Math" charset="0"/>
                      </a:rPr>
                      <m:t>=</m:t>
                    </m:r>
                    <m:r>
                      <a:rPr lang="en-US" i="1">
                        <a:solidFill>
                          <a:schemeClr val="tx1"/>
                        </a:solidFill>
                        <a:latin typeface="Cambria Math" charset="0"/>
                        <a:ea typeface="Cambria Math" charset="0"/>
                        <a:cs typeface="Cambria Math" charset="0"/>
                      </a:rPr>
                      <m:t>𝜇</m:t>
                    </m:r>
                    <m:d>
                      <m:dPr>
                        <m:begChr m:val="{"/>
                        <m:endChr m:val="}"/>
                        <m:ctrlPr>
                          <a:rPr lang="en-US" i="1">
                            <a:solidFill>
                              <a:schemeClr val="tx1"/>
                            </a:solidFill>
                            <a:latin typeface="Cambria Math" charset="0"/>
                            <a:ea typeface="Cambria Math" charset="0"/>
                            <a:cs typeface="Cambria Math" charset="0"/>
                          </a:rPr>
                        </m:ctrlPr>
                      </m:dPr>
                      <m:e>
                        <m:sSub>
                          <m:sSubPr>
                            <m:ctrlPr>
                              <a:rPr lang="en-US" i="1">
                                <a:solidFill>
                                  <a:schemeClr val="tx1"/>
                                </a:solidFill>
                                <a:latin typeface="Cambria Math" charset="0"/>
                              </a:rPr>
                            </m:ctrlPr>
                          </m:sSubPr>
                          <m:e>
                            <m:r>
                              <a:rPr lang="en-US" i="1">
                                <a:solidFill>
                                  <a:schemeClr val="tx1"/>
                                </a:solidFill>
                                <a:latin typeface="Cambria Math" charset="0"/>
                              </a:rPr>
                              <m:t>𝑌</m:t>
                            </m:r>
                          </m:e>
                          <m:sub>
                            <m:r>
                              <a:rPr lang="en-US" i="1">
                                <a:solidFill>
                                  <a:schemeClr val="tx1"/>
                                </a:solidFill>
                                <a:latin typeface="Cambria Math" charset="0"/>
                              </a:rPr>
                              <m:t>𝑖</m:t>
                            </m:r>
                          </m:sub>
                        </m:sSub>
                      </m:e>
                      <m:e>
                        <m:sSub>
                          <m:sSubPr>
                            <m:ctrlPr>
                              <a:rPr lang="en-US" i="1">
                                <a:solidFill>
                                  <a:schemeClr val="tx1"/>
                                </a:solidFill>
                                <a:latin typeface="Cambria Math" charset="0"/>
                              </a:rPr>
                            </m:ctrlPr>
                          </m:sSubPr>
                          <m:e>
                            <m:r>
                              <a:rPr lang="en-US" i="1">
                                <a:solidFill>
                                  <a:schemeClr val="tx1"/>
                                </a:solidFill>
                                <a:latin typeface="Cambria Math" charset="0"/>
                              </a:rPr>
                              <m:t>𝑋</m:t>
                            </m:r>
                          </m:e>
                          <m:sub>
                            <m:r>
                              <a:rPr lang="en-US" i="1">
                                <a:solidFill>
                                  <a:schemeClr val="tx1"/>
                                </a:solidFill>
                                <a:latin typeface="Cambria Math" charset="0"/>
                              </a:rPr>
                              <m:t>𝑖</m:t>
                            </m:r>
                          </m:sub>
                        </m:sSub>
                      </m:e>
                    </m:d>
                    <m:r>
                      <a:rPr lang="en-US" i="1">
                        <a:solidFill>
                          <a:schemeClr val="tx1"/>
                        </a:solidFill>
                        <a:latin typeface="Cambria Math" charset="0"/>
                      </a:rPr>
                      <m:t>+</m:t>
                    </m:r>
                    <m:sSub>
                      <m:sSubPr>
                        <m:ctrlPr>
                          <a:rPr lang="en-US" i="1">
                            <a:solidFill>
                              <a:schemeClr val="tx1"/>
                            </a:solidFill>
                            <a:latin typeface="Cambria Math" charset="0"/>
                          </a:rPr>
                        </m:ctrlPr>
                      </m:sSubPr>
                      <m:e>
                        <m:r>
                          <a:rPr lang="en-US" i="1">
                            <a:solidFill>
                              <a:schemeClr val="tx1"/>
                            </a:solidFill>
                            <a:latin typeface="Cambria Math" charset="0"/>
                            <a:ea typeface="Cambria Math" charset="0"/>
                            <a:cs typeface="Cambria Math" charset="0"/>
                          </a:rPr>
                          <m:t>𝜀</m:t>
                        </m:r>
                      </m:e>
                      <m:sub>
                        <m:r>
                          <a:rPr lang="en-US" i="1">
                            <a:solidFill>
                              <a:schemeClr val="tx1"/>
                            </a:solidFill>
                            <a:latin typeface="Cambria Math" charset="0"/>
                          </a:rPr>
                          <m:t>𝑖</m:t>
                        </m:r>
                      </m:sub>
                    </m:sSub>
                  </m:oMath>
                </a14:m>
                <a:r>
                  <a:rPr lang="en-US" dirty="0" smtClean="0">
                    <a:solidFill>
                      <a:schemeClr val="tx1"/>
                    </a:solidFill>
                  </a:rPr>
                  <a:t> </a:t>
                </a:r>
                <a14:m>
                  <m:oMath xmlns:m="http://schemas.openxmlformats.org/officeDocument/2006/math">
                    <m:limUpp>
                      <m:limUppPr>
                        <m:ctrlPr>
                          <a:rPr lang="en-US" i="1">
                            <a:latin typeface="Cambria Math" charset="0"/>
                          </a:rPr>
                        </m:ctrlPr>
                      </m:limUppPr>
                      <m:e>
                        <m:groupChr>
                          <m:groupChrPr>
                            <m:chr m:val="⏞"/>
                            <m:pos m:val="top"/>
                            <m:vertJc m:val="bot"/>
                            <m:ctrlPr>
                              <a:rPr lang="en-US" i="1">
                                <a:latin typeface="Cambria Math" charset="0"/>
                              </a:rPr>
                            </m:ctrlPr>
                          </m:groupChrPr>
                          <m:e>
                            <m:r>
                              <m:rPr>
                                <m:brk/>
                              </m:rPr>
                              <a:rPr lang="en-US" i="1">
                                <a:latin typeface="Cambria Math" charset="0"/>
                              </a:rPr>
                              <m:t>=</m:t>
                            </m:r>
                          </m:e>
                        </m:groupChr>
                      </m:e>
                      <m:lim>
                        <m:r>
                          <a:rPr lang="en-US" i="1">
                            <a:latin typeface="Cambria Math" charset="0"/>
                          </a:rPr>
                          <m:t>(</m:t>
                        </m:r>
                        <m:r>
                          <a:rPr lang="en-US" i="1">
                            <a:latin typeface="Cambria Math" charset="0"/>
                          </a:rPr>
                          <m:t>𝑖𝑠</m:t>
                        </m:r>
                        <m:r>
                          <a:rPr lang="en-US" i="1">
                            <a:latin typeface="Cambria Math" charset="0"/>
                          </a:rPr>
                          <m:t> </m:t>
                        </m:r>
                        <m:r>
                          <a:rPr lang="en-US" i="1">
                            <a:latin typeface="Cambria Math" charset="0"/>
                          </a:rPr>
                          <m:t>𝑚𝑜𝑑𝑒𝑙𝑒𝑑</m:t>
                        </m:r>
                        <m:r>
                          <a:rPr lang="en-US" i="1">
                            <a:latin typeface="Cambria Math" charset="0"/>
                          </a:rPr>
                          <m:t> </m:t>
                        </m:r>
                        <m:r>
                          <a:rPr lang="en-US" i="1">
                            <a:latin typeface="Cambria Math" charset="0"/>
                          </a:rPr>
                          <m:t>𝑎𝑠</m:t>
                        </m:r>
                        <m:r>
                          <a:rPr lang="en-US" i="1">
                            <a:latin typeface="Cambria Math" charset="0"/>
                          </a:rPr>
                          <m:t>)</m:t>
                        </m:r>
                      </m:lim>
                    </m:limUpp>
                  </m:oMath>
                </a14:m>
                <a:r>
                  <a:rPr lang="en-US" dirty="0" smtClean="0">
                    <a:solidFill>
                      <a:schemeClr val="tx1"/>
                    </a:solidFill>
                  </a:rPr>
                  <a:t>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sSubSup>
                      <m:sSubSupPr>
                        <m:ctrlPr>
                          <a:rPr lang="en-US" i="1" smtClean="0">
                            <a:latin typeface="Cambria Math" charset="0"/>
                          </a:rPr>
                        </m:ctrlPr>
                      </m:sSubSupPr>
                      <m:e>
                        <m:r>
                          <a:rPr lang="en-US" b="0" i="1" smtClean="0">
                            <a:latin typeface="Cambria Math" charset="0"/>
                          </a:rPr>
                          <m:t>𝑋</m:t>
                        </m:r>
                      </m:e>
                      <m:sub>
                        <m:r>
                          <a:rPr lang="en-US" b="0" i="1" smtClean="0">
                            <a:latin typeface="Cambria Math" charset="0"/>
                          </a:rPr>
                          <m:t>𝑖</m:t>
                        </m:r>
                      </m:sub>
                      <m:sup>
                        <m:sSub>
                          <m:sSubPr>
                            <m:ctrlPr>
                              <a:rPr lang="en-US" i="1">
                                <a:latin typeface="Cambria Math"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sup>
                    </m:sSubSup>
                    <m:r>
                      <a:rPr lang="en-US" i="1">
                        <a:solidFill>
                          <a:schemeClr val="tx1"/>
                        </a:solidFill>
                        <a:latin typeface="Cambria Math" charset="0"/>
                      </a:rPr>
                      <m:t>+</m:t>
                    </m:r>
                    <m:sSub>
                      <m:sSubPr>
                        <m:ctrlPr>
                          <a:rPr lang="en-US" i="1">
                            <a:solidFill>
                              <a:schemeClr val="tx1"/>
                            </a:solidFill>
                            <a:latin typeface="Cambria Math" charset="0"/>
                          </a:rPr>
                        </m:ctrlPr>
                      </m:sSubPr>
                      <m:e>
                        <m:r>
                          <a:rPr lang="en-US" i="1">
                            <a:solidFill>
                              <a:schemeClr val="tx1"/>
                            </a:solidFill>
                            <a:latin typeface="Cambria Math" charset="0"/>
                            <a:ea typeface="Cambria Math" charset="0"/>
                            <a:cs typeface="Cambria Math" charset="0"/>
                          </a:rPr>
                          <m:t>𝜀</m:t>
                        </m:r>
                      </m:e>
                      <m:sub>
                        <m:r>
                          <a:rPr lang="en-US" i="1">
                            <a:solidFill>
                              <a:schemeClr val="tx1"/>
                            </a:solidFill>
                            <a:latin typeface="Cambria Math" charset="0"/>
                          </a:rPr>
                          <m:t>𝑖</m:t>
                        </m:r>
                      </m:sub>
                    </m:sSub>
                  </m:oMath>
                </a14:m>
                <a:endParaRPr lang="en-US" dirty="0" smtClean="0"/>
              </a:p>
              <a:p>
                <a:r>
                  <a:rPr lang="en-US" b="1" dirty="0" err="1" smtClean="0"/>
                  <a:t>Kleiber’s</a:t>
                </a:r>
                <a:r>
                  <a:rPr lang="en-US" b="1" dirty="0" smtClean="0"/>
                  <a:t> Law</a:t>
                </a:r>
                <a:r>
                  <a:rPr lang="en-US" dirty="0" smtClean="0"/>
                  <a:t> posits that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1</m:t>
                        </m:r>
                      </m:sub>
                    </m:sSub>
                    <m:r>
                      <a:rPr lang="en-US" b="0" i="1" smtClean="0">
                        <a:latin typeface="Cambria Math" charset="0"/>
                        <a:ea typeface="Cambria Math" charset="0"/>
                        <a:cs typeface="Cambria Math" charset="0"/>
                      </a:rPr>
                      <m:t>=3/4</m:t>
                    </m:r>
                  </m:oMath>
                </a14:m>
                <a:r>
                  <a:rPr lang="en-US" dirty="0" smtClean="0"/>
                  <a:t> but it leaves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oMath>
                </a14:m>
                <a:r>
                  <a:rPr lang="en-US" dirty="0" smtClean="0"/>
                  <a:t> unspecified</a:t>
                </a:r>
              </a:p>
              <a:p>
                <a:r>
                  <a:rPr lang="en-US" dirty="0" smtClean="0"/>
                  <a:t>We can estimate this model in two ways, but they aren’t equivalent</a:t>
                </a:r>
              </a:p>
              <a:p>
                <a:pPr>
                  <a:buFont typeface="Arial" charset="0"/>
                  <a:buChar char="•"/>
                </a:pPr>
                <a:r>
                  <a:rPr lang="en-US" b="0" dirty="0" smtClean="0"/>
                  <a:t> </a:t>
                </a:r>
                <a14:m>
                  <m:oMath xmlns:m="http://schemas.openxmlformats.org/officeDocument/2006/math">
                    <m:r>
                      <m:rPr>
                        <m:sty m:val="p"/>
                      </m:rPr>
                      <a:rPr lang="en-US" b="0" i="0" smtClean="0">
                        <a:latin typeface="Cambria Math" charset="0"/>
                      </a:rPr>
                      <m:t>log</m:t>
                    </m:r>
                    <m:d>
                      <m:dPr>
                        <m:ctrlPr>
                          <a:rPr lang="en-US" b="0" i="1" smtClean="0">
                            <a:latin typeface="Cambria Math" charset="0"/>
                          </a:rPr>
                        </m:ctrlPr>
                      </m:dPr>
                      <m:e>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sSubSup>
                          <m:sSubSupPr>
                            <m:ctrlPr>
                              <a:rPr lang="en-US" i="1">
                                <a:latin typeface="Cambria Math" charset="0"/>
                              </a:rPr>
                            </m:ctrlPr>
                          </m:sSubSupPr>
                          <m:e>
                            <m:r>
                              <a:rPr lang="en-US" i="1">
                                <a:latin typeface="Cambria Math" charset="0"/>
                              </a:rPr>
                              <m:t>𝑋</m:t>
                            </m:r>
                          </m:e>
                          <m:sub>
                            <m:r>
                              <a:rPr lang="en-US" i="1">
                                <a:latin typeface="Cambria Math" charset="0"/>
                              </a:rPr>
                              <m:t>𝑖</m:t>
                            </m:r>
                          </m:sub>
                          <m:sup>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1</m:t>
                                </m:r>
                              </m:sub>
                            </m:sSub>
                          </m:sup>
                        </m:sSubSup>
                      </m:e>
                    </m:d>
                    <m:r>
                      <a:rPr lang="en-US" b="0" i="1" smtClean="0">
                        <a:latin typeface="Cambria Math" charset="0"/>
                        <a:ea typeface="Cambria Math" charset="0"/>
                        <a:cs typeface="Cambria Math" charset="0"/>
                      </a:rPr>
                      <m:t>= </m:t>
                    </m:r>
                    <m:r>
                      <m:rPr>
                        <m:sty m:val="p"/>
                      </m:rPr>
                      <a:rPr lang="en-US">
                        <a:latin typeface="Cambria Math" charset="0"/>
                      </a:rPr>
                      <m:t>log</m:t>
                    </m:r>
                    <m:d>
                      <m:dPr>
                        <m:ctrlPr>
                          <a:rPr lang="en-US" i="1">
                            <a:latin typeface="Cambria Math" charset="0"/>
                          </a:rPr>
                        </m:ctrlPr>
                      </m:dPr>
                      <m:e>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e>
                    </m:d>
                  </m:oMath>
                </a14:m>
                <a:r>
                  <a:rPr lang="en-US" dirty="0" smtClean="0"/>
                  <a:t>+</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1</m:t>
                        </m:r>
                      </m:sub>
                    </m:sSub>
                    <m:sSub>
                      <m:sSubPr>
                        <m:ctrlPr>
                          <a:rPr lang="en-US"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𝑋</m:t>
                        </m:r>
                      </m:e>
                      <m:sub>
                        <m:r>
                          <a:rPr lang="en-US" b="0" i="1" smtClean="0">
                            <a:latin typeface="Cambria Math" charset="0"/>
                            <a:ea typeface="Cambria Math" charset="0"/>
                            <a:cs typeface="Cambria Math" charset="0"/>
                          </a:rPr>
                          <m:t>𝑖</m:t>
                        </m:r>
                      </m:sub>
                    </m:sSub>
                    <m:r>
                      <a:rPr lang="en-US">
                        <a:latin typeface="Cambria Math" charset="0"/>
                      </a:rPr>
                      <m:t>→</m:t>
                    </m:r>
                  </m:oMath>
                </a14:m>
                <a:r>
                  <a:rPr lang="en-US" dirty="0" smtClean="0"/>
                  <a:t> Attempt MLR: </a:t>
                </a:r>
              </a:p>
              <a:p>
                <a14:m>
                  <m:oMath xmlns:m="http://schemas.openxmlformats.org/officeDocument/2006/math">
                    <m:r>
                      <m:rPr>
                        <m:sty m:val="p"/>
                      </m:rPr>
                      <a:rPr lang="en-US">
                        <a:latin typeface="Cambria Math" charset="0"/>
                      </a:rPr>
                      <m:t>log</m:t>
                    </m:r>
                    <m:d>
                      <m:dPr>
                        <m:ctrlPr>
                          <a:rPr lang="en-US" i="1">
                            <a:latin typeface="Cambria Math" charset="0"/>
                          </a:rPr>
                        </m:ctrlPr>
                      </m:dPr>
                      <m:e>
                        <m:sSub>
                          <m:sSubPr>
                            <m:ctrlPr>
                              <a:rPr lang="en-US" i="1">
                                <a:latin typeface="Cambria Math" charset="0"/>
                              </a:rPr>
                            </m:ctrlPr>
                          </m:sSubPr>
                          <m:e>
                            <m:r>
                              <a:rPr lang="en-US" i="1">
                                <a:latin typeface="Cambria Math" charset="0"/>
                              </a:rPr>
                              <m:t>𝑌</m:t>
                            </m:r>
                          </m:e>
                          <m:sub>
                            <m:r>
                              <a:rPr lang="en-US" i="1">
                                <a:latin typeface="Cambria Math" charset="0"/>
                              </a:rPr>
                              <m:t>𝑖</m:t>
                            </m:r>
                          </m:sub>
                        </m:sSub>
                      </m:e>
                    </m:d>
                    <m:r>
                      <a:rPr lang="en-US">
                        <a:latin typeface="Cambria Math" charset="0"/>
                      </a:rPr>
                      <m:t>=</m:t>
                    </m:r>
                    <m:r>
                      <m:rPr>
                        <m:sty m:val="p"/>
                      </m:rPr>
                      <a:rPr lang="en-US">
                        <a:latin typeface="Cambria Math" charset="0"/>
                      </a:rPr>
                      <m:t>log</m:t>
                    </m:r>
                    <m:d>
                      <m:dPr>
                        <m:ctrlPr>
                          <a:rPr lang="en-US" i="1">
                            <a:latin typeface="Cambria Math" charset="0"/>
                          </a:rPr>
                        </m:ctrlPr>
                      </m:dPr>
                      <m:e>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e>
                    </m:d>
                  </m:oMath>
                </a14:m>
                <a:r>
                  <a:rPr lang="en-US" dirty="0"/>
                  <a:t>+</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1</m:t>
                        </m:r>
                      </m:sub>
                    </m:sSub>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𝑋</m:t>
                        </m:r>
                      </m:e>
                      <m:sub>
                        <m:r>
                          <a:rPr lang="en-US" i="1">
                            <a:latin typeface="Cambria Math" charset="0"/>
                            <a:ea typeface="Cambria Math" charset="0"/>
                            <a:cs typeface="Cambria Math" charset="0"/>
                          </a:rPr>
                          <m:t>𝑖</m:t>
                        </m:r>
                      </m:sub>
                    </m:sSub>
                    <m:r>
                      <a:rPr lang="en-US" i="1">
                        <a:latin typeface="Cambria Math" charset="0"/>
                        <a:ea typeface="Cambria Math" charset="0"/>
                        <a:cs typeface="Cambria Math" charset="0"/>
                      </a:rPr>
                      <m:t>+</m:t>
                    </m:r>
                    <m:sSub>
                      <m:sSubPr>
                        <m:ctrlPr>
                          <a:rPr lang="en-US" i="1">
                            <a:latin typeface="Cambria Math" charset="0"/>
                          </a:rPr>
                        </m:ctrlPr>
                      </m:sSubPr>
                      <m:e>
                        <m:r>
                          <a:rPr lang="en-US" i="1">
                            <a:latin typeface="Cambria Math" charset="0"/>
                            <a:ea typeface="Cambria Math" charset="0"/>
                            <a:cs typeface="Cambria Math" charset="0"/>
                          </a:rPr>
                          <m:t>𝜀</m:t>
                        </m:r>
                      </m:e>
                      <m:sub>
                        <m:r>
                          <a:rPr lang="en-US" i="1">
                            <a:latin typeface="Cambria Math" charset="0"/>
                          </a:rPr>
                          <m:t>𝑖</m:t>
                        </m:r>
                      </m:sub>
                    </m:sSub>
                  </m:oMath>
                </a14:m>
                <a:endParaRPr lang="en-US" dirty="0"/>
              </a:p>
              <a:p>
                <a:r>
                  <a:rPr lang="en-US" dirty="0" smtClean="0"/>
                  <a:t>(We </a:t>
                </a:r>
                <a:r>
                  <a:rPr lang="en-US" dirty="0"/>
                  <a:t>can test the “slope” of this model using MLR: </a:t>
                </a:r>
                <a14:m>
                  <m:oMath xmlns:m="http://schemas.openxmlformats.org/officeDocument/2006/math">
                    <m:sSub>
                      <m:sSubPr>
                        <m:ctrlPr>
                          <a:rPr lang="en-US" i="1">
                            <a:latin typeface="Cambria Math" charset="0"/>
                          </a:rPr>
                        </m:ctrlPr>
                      </m:sSubPr>
                      <m:e>
                        <m:r>
                          <a:rPr lang="en-US" i="1">
                            <a:latin typeface="Cambria Math" charset="0"/>
                          </a:rPr>
                          <m:t>𝐻</m:t>
                        </m:r>
                      </m:e>
                      <m:sub>
                        <m:r>
                          <a:rPr lang="en-US" i="1">
                            <a:latin typeface="Cambria Math" charset="0"/>
                          </a:rPr>
                          <m:t>0</m:t>
                        </m:r>
                      </m:sub>
                    </m:sSub>
                    <m:r>
                      <a:rPr lang="en-US">
                        <a:latin typeface="Cambria Math" charset="0"/>
                      </a:rPr>
                      <m:t>:</m:t>
                    </m:r>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1</m:t>
                        </m:r>
                      </m:sub>
                    </m:sSub>
                    <m:r>
                      <a:rPr lang="en-US" i="1">
                        <a:latin typeface="Cambria Math" charset="0"/>
                        <a:ea typeface="Cambria Math" charset="0"/>
                        <a:cs typeface="Cambria Math" charset="0"/>
                      </a:rPr>
                      <m:t>=3/4</m:t>
                    </m:r>
                  </m:oMath>
                </a14:m>
                <a:r>
                  <a:rPr lang="en-US" dirty="0" smtClean="0"/>
                  <a:t>)</a:t>
                </a:r>
              </a:p>
              <a:p>
                <a:pPr>
                  <a:buFont typeface="Arial" charset="0"/>
                  <a:buChar char="•"/>
                </a:pPr>
                <a:r>
                  <a:rPr lang="en-US" dirty="0" smtClean="0"/>
                  <a:t> Or, we can directly fit the nonlinear model:</a:t>
                </a:r>
              </a:p>
              <a:p>
                <a:pPr marL="0" indent="0">
                  <a:buNone/>
                </a:pPr>
                <a14:m>
                  <m:oMath xmlns:m="http://schemas.openxmlformats.org/officeDocument/2006/math">
                    <m:sSub>
                      <m:sSubPr>
                        <m:ctrlPr>
                          <a:rPr lang="en-US" i="1">
                            <a:latin typeface="Cambria Math" charset="0"/>
                          </a:rPr>
                        </m:ctrlPr>
                      </m:sSubPr>
                      <m:e>
                        <m:r>
                          <a:rPr lang="en-US" i="1">
                            <a:latin typeface="Cambria Math" charset="0"/>
                          </a:rPr>
                          <m:t>𝑌</m:t>
                        </m:r>
                      </m:e>
                      <m:sub>
                        <m:r>
                          <a:rPr lang="en-US" i="1">
                            <a:latin typeface="Cambria Math" charset="0"/>
                          </a:rPr>
                          <m:t>𝑖</m:t>
                        </m:r>
                      </m:sub>
                    </m:sSub>
                    <m:r>
                      <a:rPr lang="en-US" i="1">
                        <a:latin typeface="Cambria Math" charset="0"/>
                      </a:rPr>
                      <m:t>=</m:t>
                    </m:r>
                    <m:r>
                      <a:rPr lang="en-US" i="1">
                        <a:solidFill>
                          <a:schemeClr val="tx1"/>
                        </a:solidFill>
                        <a:latin typeface="Cambria Math" charset="0"/>
                        <a:ea typeface="Cambria Math" charset="0"/>
                        <a:cs typeface="Cambria Math" charset="0"/>
                      </a:rPr>
                      <m:t>𝜇</m:t>
                    </m:r>
                    <m:d>
                      <m:dPr>
                        <m:begChr m:val="{"/>
                        <m:endChr m:val="}"/>
                        <m:ctrlPr>
                          <a:rPr lang="en-US" i="1">
                            <a:solidFill>
                              <a:schemeClr val="tx1"/>
                            </a:solidFill>
                            <a:latin typeface="Cambria Math" charset="0"/>
                            <a:ea typeface="Cambria Math" charset="0"/>
                            <a:cs typeface="Cambria Math" charset="0"/>
                          </a:rPr>
                        </m:ctrlPr>
                      </m:dPr>
                      <m:e>
                        <m:sSub>
                          <m:sSubPr>
                            <m:ctrlPr>
                              <a:rPr lang="en-US" i="1">
                                <a:solidFill>
                                  <a:schemeClr val="tx1"/>
                                </a:solidFill>
                                <a:latin typeface="Cambria Math" charset="0"/>
                              </a:rPr>
                            </m:ctrlPr>
                          </m:sSubPr>
                          <m:e>
                            <m:r>
                              <a:rPr lang="en-US" i="1">
                                <a:solidFill>
                                  <a:schemeClr val="tx1"/>
                                </a:solidFill>
                                <a:latin typeface="Cambria Math" charset="0"/>
                              </a:rPr>
                              <m:t>𝑌</m:t>
                            </m:r>
                          </m:e>
                          <m:sub>
                            <m:r>
                              <a:rPr lang="en-US" i="1">
                                <a:solidFill>
                                  <a:schemeClr val="tx1"/>
                                </a:solidFill>
                                <a:latin typeface="Cambria Math" charset="0"/>
                              </a:rPr>
                              <m:t>𝑖</m:t>
                            </m:r>
                          </m:sub>
                        </m:sSub>
                      </m:e>
                      <m:e>
                        <m:sSub>
                          <m:sSubPr>
                            <m:ctrlPr>
                              <a:rPr lang="en-US" i="1">
                                <a:solidFill>
                                  <a:schemeClr val="tx1"/>
                                </a:solidFill>
                                <a:latin typeface="Cambria Math" charset="0"/>
                              </a:rPr>
                            </m:ctrlPr>
                          </m:sSubPr>
                          <m:e>
                            <m:r>
                              <a:rPr lang="en-US" i="1">
                                <a:solidFill>
                                  <a:schemeClr val="tx1"/>
                                </a:solidFill>
                                <a:latin typeface="Cambria Math" charset="0"/>
                              </a:rPr>
                              <m:t>𝑋</m:t>
                            </m:r>
                          </m:e>
                          <m:sub>
                            <m:r>
                              <a:rPr lang="en-US" i="1">
                                <a:solidFill>
                                  <a:schemeClr val="tx1"/>
                                </a:solidFill>
                                <a:latin typeface="Cambria Math" charset="0"/>
                              </a:rPr>
                              <m:t>𝑖</m:t>
                            </m:r>
                          </m:sub>
                        </m:sSub>
                      </m:e>
                    </m:d>
                    <m:r>
                      <a:rPr lang="en-US" i="1">
                        <a:solidFill>
                          <a:schemeClr val="tx1"/>
                        </a:solidFill>
                        <a:latin typeface="Cambria Math" charset="0"/>
                      </a:rPr>
                      <m:t>+</m:t>
                    </m:r>
                    <m:sSub>
                      <m:sSubPr>
                        <m:ctrlPr>
                          <a:rPr lang="en-US" i="1">
                            <a:solidFill>
                              <a:schemeClr val="tx1"/>
                            </a:solidFill>
                            <a:latin typeface="Cambria Math" charset="0"/>
                          </a:rPr>
                        </m:ctrlPr>
                      </m:sSubPr>
                      <m:e>
                        <m:r>
                          <a:rPr lang="en-US" i="1">
                            <a:solidFill>
                              <a:schemeClr val="tx1"/>
                            </a:solidFill>
                            <a:latin typeface="Cambria Math" charset="0"/>
                            <a:ea typeface="Cambria Math" charset="0"/>
                            <a:cs typeface="Cambria Math" charset="0"/>
                          </a:rPr>
                          <m:t>𝜀</m:t>
                        </m:r>
                      </m:e>
                      <m:sub>
                        <m:r>
                          <a:rPr lang="en-US" i="1">
                            <a:solidFill>
                              <a:schemeClr val="tx1"/>
                            </a:solidFill>
                            <a:latin typeface="Cambria Math" charset="0"/>
                          </a:rPr>
                          <m:t>𝑖</m:t>
                        </m:r>
                      </m:sub>
                    </m:sSub>
                  </m:oMath>
                </a14:m>
                <a:r>
                  <a:rPr lang="en-US" dirty="0">
                    <a:solidFill>
                      <a:schemeClr val="tx1"/>
                    </a:solidFill>
                  </a:rPr>
                  <a:t> =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sSubSup>
                      <m:sSubSupPr>
                        <m:ctrlPr>
                          <a:rPr lang="en-US" i="1">
                            <a:latin typeface="Cambria Math" charset="0"/>
                          </a:rPr>
                        </m:ctrlPr>
                      </m:sSubSupPr>
                      <m:e>
                        <m:r>
                          <a:rPr lang="en-US" i="1">
                            <a:latin typeface="Cambria Math" charset="0"/>
                          </a:rPr>
                          <m:t>𝑋</m:t>
                        </m:r>
                      </m:e>
                      <m:sub>
                        <m:r>
                          <a:rPr lang="en-US" i="1">
                            <a:latin typeface="Cambria Math" charset="0"/>
                          </a:rPr>
                          <m:t>𝑖</m:t>
                        </m:r>
                      </m:sub>
                      <m:sup>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1</m:t>
                            </m:r>
                          </m:sub>
                        </m:sSub>
                      </m:sup>
                    </m:sSubSup>
                    <m:r>
                      <a:rPr lang="en-US" i="1">
                        <a:solidFill>
                          <a:schemeClr val="tx1"/>
                        </a:solidFill>
                        <a:latin typeface="Cambria Math" charset="0"/>
                      </a:rPr>
                      <m:t>+</m:t>
                    </m:r>
                    <m:sSub>
                      <m:sSubPr>
                        <m:ctrlPr>
                          <a:rPr lang="en-US" i="1">
                            <a:solidFill>
                              <a:schemeClr val="tx1"/>
                            </a:solidFill>
                            <a:latin typeface="Cambria Math" charset="0"/>
                          </a:rPr>
                        </m:ctrlPr>
                      </m:sSubPr>
                      <m:e>
                        <m:r>
                          <a:rPr lang="en-US" i="1">
                            <a:solidFill>
                              <a:schemeClr val="tx1"/>
                            </a:solidFill>
                            <a:latin typeface="Cambria Math" charset="0"/>
                            <a:ea typeface="Cambria Math" charset="0"/>
                            <a:cs typeface="Cambria Math" charset="0"/>
                          </a:rPr>
                          <m:t>𝜀</m:t>
                        </m:r>
                      </m:e>
                      <m:sub>
                        <m:r>
                          <a:rPr lang="en-US" i="1">
                            <a:solidFill>
                              <a:schemeClr val="tx1"/>
                            </a:solidFill>
                            <a:latin typeface="Cambria Math" charset="0"/>
                          </a:rPr>
                          <m:t>𝑖</m:t>
                        </m:r>
                      </m:sub>
                    </m:sSub>
                  </m:oMath>
                </a14:m>
                <a:endParaRPr lang="en-US" dirty="0">
                  <a:solidFill>
                    <a:schemeClr val="tx1"/>
                  </a:solidFill>
                </a:endParaRPr>
              </a:p>
              <a:p>
                <a:pPr marL="457200" indent="-457200">
                  <a:buFont typeface="+mj-lt"/>
                  <a:buAutoNum type="arabicPeriod"/>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22959" y="1845734"/>
                <a:ext cx="7543801" cy="4478866"/>
              </a:xfrm>
              <a:blipFill rotWithShape="0">
                <a:blip r:embed="rId2"/>
                <a:stretch>
                  <a:fillRect l="-201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458007C-4A25-4B52-A9D8-0BFB32107287}" type="slidenum">
              <a:rPr lang="en-US" smtClean="0"/>
              <a:t>42</a:t>
            </a:fld>
            <a:endParaRPr lang="en-US"/>
          </a:p>
        </p:txBody>
      </p:sp>
      <p:sp>
        <p:nvSpPr>
          <p:cNvPr id="5" name="TextBox 4"/>
          <p:cNvSpPr txBox="1"/>
          <p:nvPr/>
        </p:nvSpPr>
        <p:spPr>
          <a:xfrm>
            <a:off x="4911366" y="4343400"/>
            <a:ext cx="4232634" cy="369332"/>
          </a:xfrm>
          <a:prstGeom prst="rect">
            <a:avLst/>
          </a:prstGeom>
          <a:noFill/>
        </p:spPr>
        <p:txBody>
          <a:bodyPr wrap="none" rtlCol="0">
            <a:spAutoFit/>
          </a:bodyPr>
          <a:lstStyle/>
          <a:p>
            <a:r>
              <a:rPr lang="en-US" dirty="0" smtClean="0"/>
              <a:t>“log Y has linear mean with normal errors”</a:t>
            </a:r>
            <a:endParaRPr lang="en-US" dirty="0"/>
          </a:p>
        </p:txBody>
      </p:sp>
      <p:sp>
        <p:nvSpPr>
          <p:cNvPr id="6" name="TextBox 5"/>
          <p:cNvSpPr txBox="1"/>
          <p:nvPr/>
        </p:nvSpPr>
        <p:spPr>
          <a:xfrm>
            <a:off x="4882791" y="5838195"/>
            <a:ext cx="4261488" cy="369332"/>
          </a:xfrm>
          <a:prstGeom prst="rect">
            <a:avLst/>
          </a:prstGeom>
          <a:noFill/>
        </p:spPr>
        <p:txBody>
          <a:bodyPr wrap="none" rtlCol="0">
            <a:spAutoFit/>
          </a:bodyPr>
          <a:lstStyle/>
          <a:p>
            <a:r>
              <a:rPr lang="en-US" dirty="0" smtClean="0"/>
              <a:t>“Y has nonlinear mean with normal errors”</a:t>
            </a:r>
            <a:endParaRPr lang="en-US" dirty="0"/>
          </a:p>
        </p:txBody>
      </p:sp>
    </p:spTree>
    <p:extLst>
      <p:ext uri="{BB962C8B-B14F-4D97-AF65-F5344CB8AC3E}">
        <p14:creationId xmlns:p14="http://schemas.microsoft.com/office/powerpoint/2010/main" val="1093685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Kleiber’s</a:t>
            </a:r>
            <a:r>
              <a:rPr lang="en-US" dirty="0"/>
              <a:t> Law as a Nonlinear Regression</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1879124"/>
            <a:ext cx="2921000" cy="901700"/>
          </a:xfrm>
        </p:spPr>
      </p:pic>
      <p:sp>
        <p:nvSpPr>
          <p:cNvPr id="4" name="Slide Number Placeholder 3"/>
          <p:cNvSpPr>
            <a:spLocks noGrp="1"/>
          </p:cNvSpPr>
          <p:nvPr>
            <p:ph type="sldNum" sz="quarter" idx="12"/>
          </p:nvPr>
        </p:nvSpPr>
        <p:spPr/>
        <p:txBody>
          <a:bodyPr/>
          <a:lstStyle/>
          <a:p>
            <a:fld id="{1458007C-4A25-4B52-A9D8-0BFB32107287}" type="slidenum">
              <a:rPr lang="en-US" smtClean="0"/>
              <a:t>43</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772107"/>
            <a:ext cx="5874066" cy="440961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312" y="2884714"/>
            <a:ext cx="2819400" cy="647700"/>
          </a:xfrm>
          <a:prstGeom prst="rect">
            <a:avLst/>
          </a:prstGeom>
        </p:spPr>
      </p:pic>
      <p:sp>
        <p:nvSpPr>
          <p:cNvPr id="8" name="TextBox 7"/>
          <p:cNvSpPr txBox="1"/>
          <p:nvPr/>
        </p:nvSpPr>
        <p:spPr>
          <a:xfrm>
            <a:off x="0" y="4114800"/>
            <a:ext cx="3429000" cy="1477328"/>
          </a:xfrm>
          <a:prstGeom prst="rect">
            <a:avLst/>
          </a:prstGeom>
          <a:noFill/>
        </p:spPr>
        <p:txBody>
          <a:bodyPr wrap="square" rtlCol="0">
            <a:spAutoFit/>
          </a:bodyPr>
          <a:lstStyle/>
          <a:p>
            <a:r>
              <a:rPr lang="en-US" dirty="0" smtClean="0"/>
              <a:t>Note the scales of metabolism and </a:t>
            </a:r>
            <a:r>
              <a:rPr lang="en-US" dirty="0" err="1" smtClean="0"/>
              <a:t>massExp</a:t>
            </a:r>
            <a:r>
              <a:rPr lang="en-US" dirty="0" smtClean="0"/>
              <a:t> have different scales</a:t>
            </a:r>
          </a:p>
          <a:p>
            <a:endParaRPr lang="en-US" dirty="0" smtClean="0"/>
          </a:p>
          <a:p>
            <a:r>
              <a:rPr lang="en-US" dirty="0" smtClean="0"/>
              <a:t>There is some indication that this particular model is reasonable</a:t>
            </a:r>
            <a:endParaRPr lang="en-US" dirty="0"/>
          </a:p>
        </p:txBody>
      </p:sp>
    </p:spTree>
    <p:extLst>
      <p:ext uri="{BB962C8B-B14F-4D97-AF65-F5344CB8AC3E}">
        <p14:creationId xmlns:p14="http://schemas.microsoft.com/office/powerpoint/2010/main" val="38473888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Nonlinear Regression</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02387" y="1860850"/>
            <a:ext cx="2286000" cy="3009900"/>
          </a:xfrm>
        </p:spPr>
      </p:pic>
      <p:sp>
        <p:nvSpPr>
          <p:cNvPr id="4" name="Slide Number Placeholder 3"/>
          <p:cNvSpPr>
            <a:spLocks noGrp="1"/>
          </p:cNvSpPr>
          <p:nvPr>
            <p:ph type="sldNum" sz="quarter" idx="12"/>
          </p:nvPr>
        </p:nvSpPr>
        <p:spPr/>
        <p:txBody>
          <a:bodyPr/>
          <a:lstStyle/>
          <a:p>
            <a:fld id="{1458007C-4A25-4B52-A9D8-0BFB32107287}" type="slidenum">
              <a:rPr lang="en-US" smtClean="0"/>
              <a:t>44</a:t>
            </a:fld>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260" y="1860850"/>
            <a:ext cx="4292600" cy="1562100"/>
          </a:xfrm>
          <a:prstGeom prst="rect">
            <a:avLst/>
          </a:prstGeom>
        </p:spPr>
      </p:pic>
      <p:cxnSp>
        <p:nvCxnSpPr>
          <p:cNvPr id="11" name="Straight Arrow Connector 10"/>
          <p:cNvCxnSpPr/>
          <p:nvPr/>
        </p:nvCxnSpPr>
        <p:spPr>
          <a:xfrm>
            <a:off x="3352800" y="2057400"/>
            <a:ext cx="2827972" cy="1600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ight Brace 11"/>
          <p:cNvSpPr/>
          <p:nvPr/>
        </p:nvSpPr>
        <p:spPr>
          <a:xfrm rot="10800000">
            <a:off x="6180773" y="2800402"/>
            <a:ext cx="372427" cy="177159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Content Placeholder 2"/>
          <p:cNvSpPr txBox="1">
            <a:spLocks/>
          </p:cNvSpPr>
          <p:nvPr/>
        </p:nvSpPr>
        <p:spPr>
          <a:xfrm>
            <a:off x="822959" y="1845734"/>
            <a:ext cx="4969827" cy="44788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dirty="0" smtClean="0"/>
          </a:p>
          <a:p>
            <a:endParaRPr lang="en-US" dirty="0"/>
          </a:p>
          <a:p>
            <a:endParaRPr lang="en-US" dirty="0" smtClean="0"/>
          </a:p>
          <a:p>
            <a:endParaRPr lang="en-US" dirty="0"/>
          </a:p>
          <a:p>
            <a:endParaRPr lang="en-US" dirty="0" smtClean="0"/>
          </a:p>
          <a:p>
            <a:r>
              <a:rPr lang="en-US" dirty="0" smtClean="0"/>
              <a:t>Nonlinear regressions do not necessarily have unique solutions and must be solved iteratively</a:t>
            </a:r>
          </a:p>
          <a:p>
            <a:r>
              <a:rPr lang="en-US" dirty="0" smtClean="0"/>
              <a:t>Hence, the better starting values/grid you can provide, the better chance that you find a good solution</a:t>
            </a:r>
          </a:p>
        </p:txBody>
      </p:sp>
    </p:spTree>
    <p:extLst>
      <p:ext uri="{BB962C8B-B14F-4D97-AF65-F5344CB8AC3E}">
        <p14:creationId xmlns:p14="http://schemas.microsoft.com/office/powerpoint/2010/main" val="3947163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1" y="1845734"/>
            <a:ext cx="4247195" cy="4478866"/>
          </a:xfrm>
        </p:spPr>
        <p:txBody>
          <a:bodyPr>
            <a:normAutofit/>
          </a:bodyPr>
          <a:lstStyle/>
          <a:p>
            <a:endParaRPr lang="en-US" dirty="0" smtClean="0"/>
          </a:p>
          <a:p>
            <a:endParaRPr lang="en-US" dirty="0"/>
          </a:p>
          <a:p>
            <a:endParaRPr lang="en-US" dirty="0" smtClean="0"/>
          </a:p>
          <a:p>
            <a:endParaRPr lang="en-US" dirty="0"/>
          </a:p>
          <a:p>
            <a:endParaRPr lang="en-US" dirty="0" smtClean="0"/>
          </a:p>
          <a:p>
            <a:r>
              <a:rPr lang="en-US" dirty="0" smtClean="0"/>
              <a:t>We can still look at residuals/leverage</a:t>
            </a:r>
          </a:p>
          <a:p>
            <a:r>
              <a:rPr lang="en-US" dirty="0" smtClean="0"/>
              <a:t>There are more types of each, however</a:t>
            </a:r>
          </a:p>
          <a:p>
            <a:r>
              <a:rPr lang="en-US" dirty="0" smtClean="0"/>
              <a:t>Here, we see at least one high leverage point and some mildly large </a:t>
            </a:r>
            <a:r>
              <a:rPr lang="en-US" dirty="0" err="1" smtClean="0"/>
              <a:t>studentized</a:t>
            </a:r>
            <a:r>
              <a:rPr lang="en-US" dirty="0" smtClean="0"/>
              <a:t> residuals</a:t>
            </a:r>
            <a:endParaRPr lang="en-US" dirty="0"/>
          </a:p>
        </p:txBody>
      </p:sp>
      <p:sp>
        <p:nvSpPr>
          <p:cNvPr id="2" name="Title 1"/>
          <p:cNvSpPr>
            <a:spLocks noGrp="1"/>
          </p:cNvSpPr>
          <p:nvPr>
            <p:ph type="title"/>
          </p:nvPr>
        </p:nvSpPr>
        <p:spPr/>
        <p:txBody>
          <a:bodyPr/>
          <a:lstStyle/>
          <a:p>
            <a:r>
              <a:rPr lang="en-US" dirty="0" smtClean="0"/>
              <a:t>Nonlinear Regression</a:t>
            </a:r>
            <a:endParaRPr lang="en-US" dirty="0"/>
          </a:p>
        </p:txBody>
      </p:sp>
      <p:sp>
        <p:nvSpPr>
          <p:cNvPr id="4" name="Slide Number Placeholder 3"/>
          <p:cNvSpPr>
            <a:spLocks noGrp="1"/>
          </p:cNvSpPr>
          <p:nvPr>
            <p:ph type="sldNum" sz="quarter" idx="12"/>
          </p:nvPr>
        </p:nvSpPr>
        <p:spPr/>
        <p:txBody>
          <a:bodyPr/>
          <a:lstStyle/>
          <a:p>
            <a:fld id="{1458007C-4A25-4B52-A9D8-0BFB32107287}" type="slidenum">
              <a:rPr lang="en-US" smtClean="0"/>
              <a:t>45</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8196" y="1845946"/>
            <a:ext cx="4163059" cy="4163059"/>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260" y="1860850"/>
            <a:ext cx="4292600" cy="1562100"/>
          </a:xfrm>
          <a:prstGeom prst="rect">
            <a:avLst/>
          </a:prstGeom>
        </p:spPr>
      </p:pic>
      <p:sp>
        <p:nvSpPr>
          <p:cNvPr id="14" name="Content Placeholder 2"/>
          <p:cNvSpPr txBox="1">
            <a:spLocks/>
          </p:cNvSpPr>
          <p:nvPr/>
        </p:nvSpPr>
        <p:spPr>
          <a:xfrm>
            <a:off x="822959" y="1845734"/>
            <a:ext cx="4969827" cy="44788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dirty="0" smtClean="0"/>
          </a:p>
          <a:p>
            <a:endParaRPr lang="en-US" dirty="0"/>
          </a:p>
          <a:p>
            <a:endParaRPr lang="en-US" dirty="0" smtClean="0"/>
          </a:p>
          <a:p>
            <a:endParaRPr lang="en-US" dirty="0"/>
          </a:p>
          <a:p>
            <a:endParaRPr lang="en-US" dirty="0" smtClean="0"/>
          </a:p>
        </p:txBody>
      </p:sp>
    </p:spTree>
    <p:extLst>
      <p:ext uri="{BB962C8B-B14F-4D97-AF65-F5344CB8AC3E}">
        <p14:creationId xmlns:p14="http://schemas.microsoft.com/office/powerpoint/2010/main" val="110589142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1" y="1845734"/>
            <a:ext cx="4247195" cy="4478866"/>
          </a:xfrm>
        </p:spPr>
        <p:txBody>
          <a:bodyPr>
            <a:normAutofit/>
          </a:bodyPr>
          <a:lstStyle/>
          <a:p>
            <a:endParaRPr lang="en-US" dirty="0" smtClean="0"/>
          </a:p>
          <a:p>
            <a:endParaRPr lang="en-US" dirty="0"/>
          </a:p>
          <a:p>
            <a:endParaRPr lang="en-US" dirty="0" smtClean="0"/>
          </a:p>
          <a:p>
            <a:endParaRPr lang="en-US" dirty="0"/>
          </a:p>
        </p:txBody>
      </p:sp>
      <p:sp>
        <p:nvSpPr>
          <p:cNvPr id="2" name="Title 1"/>
          <p:cNvSpPr>
            <a:spLocks noGrp="1"/>
          </p:cNvSpPr>
          <p:nvPr>
            <p:ph type="title"/>
          </p:nvPr>
        </p:nvSpPr>
        <p:spPr/>
        <p:txBody>
          <a:bodyPr/>
          <a:lstStyle/>
          <a:p>
            <a:r>
              <a:rPr lang="en-US" dirty="0" smtClean="0"/>
              <a:t>Nonlinear Regression</a:t>
            </a:r>
            <a:endParaRPr lang="en-US" dirty="0"/>
          </a:p>
        </p:txBody>
      </p:sp>
      <p:sp>
        <p:nvSpPr>
          <p:cNvPr id="4" name="Slide Number Placeholder 3"/>
          <p:cNvSpPr>
            <a:spLocks noGrp="1"/>
          </p:cNvSpPr>
          <p:nvPr>
            <p:ph type="sldNum" sz="quarter" idx="12"/>
          </p:nvPr>
        </p:nvSpPr>
        <p:spPr/>
        <p:txBody>
          <a:bodyPr/>
          <a:lstStyle/>
          <a:p>
            <a:fld id="{1458007C-4A25-4B52-A9D8-0BFB32107287}" type="slidenum">
              <a:rPr lang="en-US" smtClean="0"/>
              <a:t>46</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600" y="1836209"/>
            <a:ext cx="3886200" cy="3613484"/>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260" y="1860850"/>
            <a:ext cx="4292600" cy="1562100"/>
          </a:xfrm>
          <a:prstGeom prst="rect">
            <a:avLst/>
          </a:prstGeom>
        </p:spPr>
      </p:pic>
      <p:sp>
        <p:nvSpPr>
          <p:cNvPr id="14" name="Content Placeholder 2"/>
          <p:cNvSpPr txBox="1">
            <a:spLocks/>
          </p:cNvSpPr>
          <p:nvPr/>
        </p:nvSpPr>
        <p:spPr>
          <a:xfrm>
            <a:off x="822959" y="1845734"/>
            <a:ext cx="4969827" cy="44788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dirty="0" smtClean="0"/>
          </a:p>
          <a:p>
            <a:endParaRPr lang="en-US" dirty="0"/>
          </a:p>
          <a:p>
            <a:endParaRPr lang="en-US" dirty="0" smtClean="0"/>
          </a:p>
          <a:p>
            <a:endParaRPr lang="en-US" dirty="0"/>
          </a:p>
          <a:p>
            <a:endParaRPr lang="en-US" dirty="0" smtClean="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5459218"/>
            <a:ext cx="4140200" cy="787400"/>
          </a:xfrm>
          <a:prstGeom prst="rect">
            <a:avLst/>
          </a:prstGeom>
        </p:spPr>
      </p:pic>
    </p:spTree>
    <p:extLst>
      <p:ext uri="{BB962C8B-B14F-4D97-AF65-F5344CB8AC3E}">
        <p14:creationId xmlns:p14="http://schemas.microsoft.com/office/powerpoint/2010/main" val="114931049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Nonlinear Regression</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1878330"/>
            <a:ext cx="2832100" cy="723900"/>
          </a:xfrm>
        </p:spPr>
      </p:pic>
      <p:sp>
        <p:nvSpPr>
          <p:cNvPr id="4" name="Slide Number Placeholder 3"/>
          <p:cNvSpPr>
            <a:spLocks noGrp="1"/>
          </p:cNvSpPr>
          <p:nvPr>
            <p:ph type="sldNum" sz="quarter" idx="12"/>
          </p:nvPr>
        </p:nvSpPr>
        <p:spPr/>
        <p:txBody>
          <a:bodyPr/>
          <a:lstStyle/>
          <a:p>
            <a:fld id="{1458007C-4A25-4B52-A9D8-0BFB32107287}" type="slidenum">
              <a:rPr lang="en-US" smtClean="0"/>
              <a:t>47</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1839561"/>
            <a:ext cx="4984158" cy="373115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725" y="5639649"/>
            <a:ext cx="7581900" cy="6604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0250" y="2602230"/>
            <a:ext cx="7937500" cy="647700"/>
          </a:xfrm>
          <a:prstGeom prst="rect">
            <a:avLst/>
          </a:prstGeom>
        </p:spPr>
      </p:pic>
      <p:cxnSp>
        <p:nvCxnSpPr>
          <p:cNvPr id="10" name="Straight Arrow Connector 9"/>
          <p:cNvCxnSpPr/>
          <p:nvPr/>
        </p:nvCxnSpPr>
        <p:spPr>
          <a:xfrm flipV="1">
            <a:off x="7696200" y="2133600"/>
            <a:ext cx="971550" cy="433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5867400" y="4012599"/>
            <a:ext cx="304800" cy="1684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384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Nonlinear Regression: Limiting the Population</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8672" y="1828800"/>
            <a:ext cx="4254500" cy="1752600"/>
          </a:xfrm>
        </p:spPr>
      </p:pic>
      <p:sp>
        <p:nvSpPr>
          <p:cNvPr id="4" name="Slide Number Placeholder 3"/>
          <p:cNvSpPr>
            <a:spLocks noGrp="1"/>
          </p:cNvSpPr>
          <p:nvPr>
            <p:ph type="sldNum" sz="quarter" idx="12"/>
          </p:nvPr>
        </p:nvSpPr>
        <p:spPr/>
        <p:txBody>
          <a:bodyPr/>
          <a:lstStyle/>
          <a:p>
            <a:fld id="{1458007C-4A25-4B52-A9D8-0BFB32107287}" type="slidenum">
              <a:rPr lang="en-US" smtClean="0"/>
              <a:t>48</a:t>
            </a:fld>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2057400"/>
            <a:ext cx="3425190" cy="3434275"/>
          </a:xfrm>
          <a:prstGeom prst="rect">
            <a:avLst/>
          </a:prstGeom>
        </p:spPr>
      </p:pic>
    </p:spTree>
    <p:extLst>
      <p:ext uri="{BB962C8B-B14F-4D97-AF65-F5344CB8AC3E}">
        <p14:creationId xmlns:p14="http://schemas.microsoft.com/office/powerpoint/2010/main" val="80700884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Nonlinear Regression: Limiting the Population</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8672" y="1828800"/>
            <a:ext cx="4254500" cy="1752600"/>
          </a:xfrm>
        </p:spPr>
      </p:pic>
      <p:sp>
        <p:nvSpPr>
          <p:cNvPr id="4" name="Slide Number Placeholder 3"/>
          <p:cNvSpPr>
            <a:spLocks noGrp="1"/>
          </p:cNvSpPr>
          <p:nvPr>
            <p:ph type="sldNum" sz="quarter" idx="12"/>
          </p:nvPr>
        </p:nvSpPr>
        <p:spPr/>
        <p:txBody>
          <a:bodyPr/>
          <a:lstStyle/>
          <a:p>
            <a:fld id="{1458007C-4A25-4B52-A9D8-0BFB32107287}" type="slidenum">
              <a:rPr lang="en-US" smtClean="0"/>
              <a:t>49</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7144" y="1828800"/>
            <a:ext cx="3795915" cy="35052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8651" y="5425439"/>
            <a:ext cx="4152900" cy="774700"/>
          </a:xfrm>
          <a:prstGeom prst="rect">
            <a:avLst/>
          </a:prstGeom>
        </p:spPr>
      </p:pic>
      <p:sp>
        <p:nvSpPr>
          <p:cNvPr id="7" name="TextBox 6"/>
          <p:cNvSpPr txBox="1"/>
          <p:nvPr/>
        </p:nvSpPr>
        <p:spPr>
          <a:xfrm>
            <a:off x="685800" y="3886200"/>
            <a:ext cx="4377372" cy="1477328"/>
          </a:xfrm>
          <a:prstGeom prst="rect">
            <a:avLst/>
          </a:prstGeom>
          <a:noFill/>
        </p:spPr>
        <p:txBody>
          <a:bodyPr wrap="square" rtlCol="0">
            <a:spAutoFit/>
          </a:bodyPr>
          <a:lstStyle/>
          <a:p>
            <a:r>
              <a:rPr lang="en-US" dirty="0" smtClean="0"/>
              <a:t>Conclusion: there is no evidence against the </a:t>
            </a:r>
            <a:r>
              <a:rPr lang="en-US" dirty="0" err="1" smtClean="0"/>
              <a:t>Kleiber’s</a:t>
            </a:r>
            <a:r>
              <a:rPr lang="en-US" dirty="0" smtClean="0"/>
              <a:t> Law hypothesized value</a:t>
            </a:r>
          </a:p>
          <a:p>
            <a:endParaRPr lang="en-US" dirty="0"/>
          </a:p>
          <a:p>
            <a:r>
              <a:rPr lang="en-US" dirty="0" smtClean="0"/>
              <a:t>Also, we get an estimate for the proportionality constant: 437.5</a:t>
            </a:r>
            <a:endParaRPr lang="en-US" dirty="0"/>
          </a:p>
        </p:txBody>
      </p:sp>
    </p:spTree>
    <p:extLst>
      <p:ext uri="{BB962C8B-B14F-4D97-AF65-F5344CB8AC3E}">
        <p14:creationId xmlns:p14="http://schemas.microsoft.com/office/powerpoint/2010/main" val="21150660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Variance Considerations</a:t>
            </a:r>
            <a:endParaRPr lang="en-US" dirty="0"/>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1458007C-4A25-4B52-A9D8-0BFB32107287}" type="slidenum">
              <a:rPr lang="en-US" smtClean="0"/>
              <a:t>5</a:t>
            </a:fld>
            <a:endParaRPr lang="en-US"/>
          </a:p>
        </p:txBody>
      </p:sp>
    </p:spTree>
    <p:extLst>
      <p:ext uri="{BB962C8B-B14F-4D97-AF65-F5344CB8AC3E}">
        <p14:creationId xmlns:p14="http://schemas.microsoft.com/office/powerpoint/2010/main" val="135173414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Nonlinear Regression: Limiting the Population</a:t>
            </a:r>
          </a:p>
        </p:txBody>
      </p:sp>
      <p:sp>
        <p:nvSpPr>
          <p:cNvPr id="4" name="Slide Number Placeholder 3"/>
          <p:cNvSpPr>
            <a:spLocks noGrp="1"/>
          </p:cNvSpPr>
          <p:nvPr>
            <p:ph type="sldNum" sz="quarter" idx="12"/>
          </p:nvPr>
        </p:nvSpPr>
        <p:spPr/>
        <p:txBody>
          <a:bodyPr/>
          <a:lstStyle/>
          <a:p>
            <a:fld id="{1458007C-4A25-4B52-A9D8-0BFB32107287}" type="slidenum">
              <a:rPr lang="en-US" smtClean="0"/>
              <a:t>50</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537" y="3806155"/>
            <a:ext cx="2832100" cy="723900"/>
          </a:xfrm>
          <a:prstGeom prst="rect">
            <a:avLst/>
          </a:prstGeom>
        </p:spPr>
      </p:pic>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99799" y="2862704"/>
            <a:ext cx="4444201" cy="3334701"/>
          </a:xfrm>
        </p:spPr>
      </p:pic>
      <p:pic>
        <p:nvPicPr>
          <p:cNvPr id="10"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900" y="1818390"/>
            <a:ext cx="4254500" cy="1752600"/>
          </a:xfrm>
          <a:prstGeom prst="rect">
            <a:avLst/>
          </a:prstGeom>
        </p:spPr>
      </p:pic>
    </p:spTree>
    <p:extLst>
      <p:ext uri="{BB962C8B-B14F-4D97-AF65-F5344CB8AC3E}">
        <p14:creationId xmlns:p14="http://schemas.microsoft.com/office/powerpoint/2010/main" val="10378171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Variance Considerations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7940041" cy="4478866"/>
              </a:xfrm>
            </p:spPr>
            <p:txBody>
              <a:bodyPr>
                <a:normAutofit lnSpcReduction="10000"/>
              </a:bodyPr>
              <a:lstStyle/>
              <a:p>
                <a:r>
                  <a:rPr lang="en-US" dirty="0" smtClean="0"/>
                  <a:t>When interested in inference about a particular parameter, we would form:</a:t>
                </a:r>
              </a:p>
              <a:p>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𝑗</m:t>
                        </m:r>
                      </m:sub>
                    </m:sSub>
                    <m:r>
                      <a:rPr lang="en-US" i="1">
                        <a:latin typeface="Cambria Math" charset="0"/>
                        <a:ea typeface="Cambria Math" charset="0"/>
                        <a:cs typeface="Cambria Math" charset="0"/>
                      </a:rPr>
                      <m:t>±</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𝑡</m:t>
                        </m:r>
                      </m:e>
                      <m:sub>
                        <m:r>
                          <a:rPr lang="en-US" i="1">
                            <a:latin typeface="Cambria Math" charset="0"/>
                            <a:ea typeface="Cambria Math" charset="0"/>
                            <a:cs typeface="Cambria Math" charset="0"/>
                          </a:rPr>
                          <m:t>𝛼</m:t>
                        </m:r>
                        <m:r>
                          <a:rPr lang="en-US" i="1">
                            <a:latin typeface="Cambria Math" charset="0"/>
                            <a:ea typeface="Cambria Math" charset="0"/>
                            <a:cs typeface="Cambria Math" charset="0"/>
                          </a:rPr>
                          <m:t>/2,</m:t>
                        </m:r>
                        <m:r>
                          <a:rPr lang="en-US" i="1">
                            <a:latin typeface="Cambria Math" charset="0"/>
                            <a:ea typeface="Cambria Math" charset="0"/>
                            <a:cs typeface="Cambria Math" charset="0"/>
                          </a:rPr>
                          <m:t>𝑛</m:t>
                        </m:r>
                        <m:r>
                          <a:rPr lang="en-US" i="1">
                            <a:latin typeface="Cambria Math" charset="0"/>
                            <a:ea typeface="Cambria Math" charset="0"/>
                            <a:cs typeface="Cambria Math" charset="0"/>
                          </a:rPr>
                          <m:t>−(</m:t>
                        </m:r>
                        <m:r>
                          <a:rPr lang="en-US" i="1" smtClean="0">
                            <a:latin typeface="Cambria Math" charset="0"/>
                            <a:ea typeface="Cambria Math" charset="0"/>
                            <a:cs typeface="Cambria Math" charset="0"/>
                          </a:rPr>
                          <m:t>𝑝</m:t>
                        </m:r>
                        <m:r>
                          <a:rPr lang="en-US" b="0" i="1" smtClean="0">
                            <a:latin typeface="Cambria Math" charset="0"/>
                            <a:ea typeface="Cambria Math" charset="0"/>
                            <a:cs typeface="Cambria Math" charset="0"/>
                          </a:rPr>
                          <m:t>+1)</m:t>
                        </m:r>
                      </m:sub>
                    </m:sSub>
                    <m:rad>
                      <m:radPr>
                        <m:degHide m:val="on"/>
                        <m:ctrlPr>
                          <a:rPr lang="en-US" i="1">
                            <a:latin typeface="Cambria Math" charset="0"/>
                            <a:ea typeface="Cambria Math" charset="0"/>
                            <a:cs typeface="Cambria Math" charset="0"/>
                          </a:rPr>
                        </m:ctrlPr>
                      </m:radPr>
                      <m:deg/>
                      <m:e>
                        <m:acc>
                          <m:accPr>
                            <m:chr m:val="̂"/>
                            <m:ctrlPr>
                              <a:rPr lang="en-US" i="1">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𝑗</m:t>
                                </m:r>
                              </m:sub>
                            </m:sSub>
                          </m:e>
                        </m:d>
                        <m:r>
                          <m:rPr>
                            <m:nor/>
                          </m:rPr>
                          <a:rPr lang="en-US" dirty="0"/>
                          <m:t> </m:t>
                        </m:r>
                      </m:e>
                    </m:rad>
                  </m:oMath>
                </a14:m>
                <a:endParaRPr lang="en-US" dirty="0"/>
              </a:p>
              <a:p>
                <a:r>
                  <a:rPr lang="en-US" dirty="0" smtClean="0"/>
                  <a:t>After some computations, we can show that </a:t>
                </a:r>
              </a:p>
              <a:p>
                <a14:m>
                  <m:oMath xmlns:m="http://schemas.openxmlformats.org/officeDocument/2006/math">
                    <m:acc>
                      <m:accPr>
                        <m:chr m:val="̂"/>
                        <m:ctrlPr>
                          <a:rPr lang="en-US" i="1">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𝑗</m:t>
                            </m:r>
                          </m:sub>
                        </m:sSub>
                      </m:e>
                    </m:d>
                    <m:r>
                      <a:rPr lang="en-US" i="1">
                        <a:latin typeface="Cambria Math" charset="0"/>
                      </a:rPr>
                      <m:t>=</m:t>
                    </m:r>
                    <m:f>
                      <m:fPr>
                        <m:ctrlPr>
                          <a:rPr lang="bg-BG" i="1">
                            <a:latin typeface="Cambria Math" charset="0"/>
                          </a:rPr>
                        </m:ctrlPr>
                      </m:fPr>
                      <m:num>
                        <m:sSup>
                          <m:sSupPr>
                            <m:ctrlPr>
                              <a:rPr lang="bg-BG" i="1">
                                <a:latin typeface="Cambria Math" charset="0"/>
                              </a:rPr>
                            </m:ctrlPr>
                          </m:sSupPr>
                          <m:e>
                            <m:r>
                              <a:rPr lang="en-US" i="1">
                                <a:latin typeface="Cambria Math" charset="0"/>
                              </a:rPr>
                              <m:t>𝑠</m:t>
                            </m:r>
                          </m:e>
                          <m:sup>
                            <m:r>
                              <a:rPr lang="en-US" i="1">
                                <a:latin typeface="Cambria Math" charset="0"/>
                              </a:rPr>
                              <m:t>2</m:t>
                            </m:r>
                          </m:sup>
                        </m:sSup>
                      </m:num>
                      <m:den>
                        <m:r>
                          <a:rPr lang="en-US" i="1">
                            <a:latin typeface="Cambria Math" charset="0"/>
                          </a:rPr>
                          <m:t>(</m:t>
                        </m:r>
                        <m:r>
                          <a:rPr lang="en-US" i="1">
                            <a:latin typeface="Cambria Math" charset="0"/>
                          </a:rPr>
                          <m:t>𝑛</m:t>
                        </m:r>
                        <m:r>
                          <a:rPr lang="en-US" i="1">
                            <a:latin typeface="Cambria Math" charset="0"/>
                          </a:rPr>
                          <m:t>−1)</m:t>
                        </m:r>
                        <m:acc>
                          <m:accPr>
                            <m:chr m:val="̂"/>
                            <m:ctrlPr>
                              <a:rPr lang="en-US" i="1">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r>
                                  <a:rPr lang="en-US" i="1">
                                    <a:latin typeface="Cambria Math" charset="0"/>
                                  </a:rPr>
                                  <m:t>𝑥</m:t>
                                </m:r>
                              </m:e>
                              <m:sub>
                                <m:r>
                                  <a:rPr lang="en-US" i="1">
                                    <a:latin typeface="Cambria Math" charset="0"/>
                                  </a:rPr>
                                  <m:t>𝑗</m:t>
                                </m:r>
                              </m:sub>
                            </m:sSub>
                          </m:e>
                        </m:d>
                      </m:den>
                    </m:f>
                    <m:r>
                      <a:rPr lang="bg-BG" i="1">
                        <a:latin typeface="Cambria Math" charset="0"/>
                        <a:ea typeface="Cambria Math" charset="0"/>
                        <a:cs typeface="Cambria Math" charset="0"/>
                      </a:rPr>
                      <m:t>∙</m:t>
                    </m:r>
                    <m:f>
                      <m:fPr>
                        <m:ctrlPr>
                          <a:rPr lang="bg-BG" i="1">
                            <a:latin typeface="Cambria Math" charset="0"/>
                          </a:rPr>
                        </m:ctrlPr>
                      </m:fPr>
                      <m:num>
                        <m:r>
                          <a:rPr lang="en-US" i="1">
                            <a:latin typeface="Cambria Math" charset="0"/>
                          </a:rPr>
                          <m:t>1</m:t>
                        </m:r>
                      </m:num>
                      <m:den>
                        <m:r>
                          <a:rPr lang="en-US" i="1">
                            <a:latin typeface="Cambria Math" charset="0"/>
                          </a:rPr>
                          <m:t>1−</m:t>
                        </m:r>
                        <m:sSubSup>
                          <m:sSubSupPr>
                            <m:ctrlPr>
                              <a:rPr lang="en-US" i="1">
                                <a:latin typeface="Cambria Math" charset="0"/>
                              </a:rPr>
                            </m:ctrlPr>
                          </m:sSubSupPr>
                          <m:e>
                            <m:r>
                              <a:rPr lang="en-US" i="1">
                                <a:latin typeface="Cambria Math" charset="0"/>
                              </a:rPr>
                              <m:t>𝑅</m:t>
                            </m:r>
                          </m:e>
                          <m:sub>
                            <m:r>
                              <a:rPr lang="en-US" i="1">
                                <a:latin typeface="Cambria Math" charset="0"/>
                              </a:rPr>
                              <m:t>𝑗</m:t>
                            </m:r>
                          </m:sub>
                          <m:sup>
                            <m:r>
                              <a:rPr lang="en-US" i="1">
                                <a:latin typeface="Cambria Math" charset="0"/>
                              </a:rPr>
                              <m:t>2</m:t>
                            </m:r>
                          </m:sup>
                        </m:sSubSup>
                      </m:den>
                    </m:f>
                  </m:oMath>
                </a14:m>
                <a:endParaRPr lang="en-US" dirty="0" smtClean="0"/>
              </a:p>
              <a:p>
                <a14:m>
                  <m:oMath xmlns:m="http://schemas.openxmlformats.org/officeDocument/2006/math">
                    <m:sSubSup>
                      <m:sSubSupPr>
                        <m:ctrlPr>
                          <a:rPr lang="en-US" i="1">
                            <a:latin typeface="Cambria Math" charset="0"/>
                          </a:rPr>
                        </m:ctrlPr>
                      </m:sSubSupPr>
                      <m:e>
                        <m:r>
                          <a:rPr lang="en-US" i="1">
                            <a:latin typeface="Cambria Math" charset="0"/>
                          </a:rPr>
                          <m:t>𝑅</m:t>
                        </m:r>
                      </m:e>
                      <m:sub>
                        <m:r>
                          <a:rPr lang="en-US" i="1">
                            <a:latin typeface="Cambria Math" charset="0"/>
                          </a:rPr>
                          <m:t>𝑗</m:t>
                        </m:r>
                      </m:sub>
                      <m:sup>
                        <m:r>
                          <a:rPr lang="en-US" i="1">
                            <a:latin typeface="Cambria Math" charset="0"/>
                          </a:rPr>
                          <m:t>2</m:t>
                        </m:r>
                      </m:sup>
                    </m:sSubSup>
                  </m:oMath>
                </a14:m>
                <a:r>
                  <a:rPr lang="en-US" dirty="0"/>
                  <a:t> is the “coefficient of determination” of a multiple regression with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𝑗</m:t>
                        </m:r>
                      </m:sub>
                    </m:sSub>
                  </m:oMath>
                </a14:m>
                <a:r>
                  <a:rPr lang="en-US" dirty="0"/>
                  <a:t> as the response and the other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𝑘</m:t>
                        </m:r>
                      </m:sub>
                    </m:sSub>
                    <m:r>
                      <a:rPr lang="en-US" b="0" i="1" smtClean="0">
                        <a:latin typeface="Cambria Math" charset="0"/>
                      </a:rPr>
                      <m:t>, </m:t>
                    </m:r>
                    <m:r>
                      <a:rPr lang="en-US" b="0" i="1" smtClean="0">
                        <a:latin typeface="Cambria Math" charset="0"/>
                      </a:rPr>
                      <m:t>𝑘</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𝑗</m:t>
                    </m:r>
                  </m:oMath>
                </a14:m>
                <a:r>
                  <a:rPr lang="en-US" dirty="0"/>
                  <a:t> as the explanatory variables</a:t>
                </a:r>
              </a:p>
              <a:p>
                <a:r>
                  <a:rPr lang="en-US" dirty="0"/>
                  <a:t>(In other words, </a:t>
                </a:r>
                <a14:m>
                  <m:oMath xmlns:m="http://schemas.openxmlformats.org/officeDocument/2006/math">
                    <m:sSubSup>
                      <m:sSubSupPr>
                        <m:ctrlPr>
                          <a:rPr lang="en-US" i="1">
                            <a:latin typeface="Cambria Math" charset="0"/>
                          </a:rPr>
                        </m:ctrlPr>
                      </m:sSubSupPr>
                      <m:e>
                        <m:r>
                          <a:rPr lang="en-US" i="1">
                            <a:latin typeface="Cambria Math" charset="0"/>
                          </a:rPr>
                          <m:t>𝑅</m:t>
                        </m:r>
                      </m:e>
                      <m:sub>
                        <m:r>
                          <a:rPr lang="en-US" i="1">
                            <a:latin typeface="Cambria Math" charset="0"/>
                          </a:rPr>
                          <m:t>𝑗</m:t>
                        </m:r>
                      </m:sub>
                      <m:sup>
                        <m:r>
                          <a:rPr lang="en-US" i="1">
                            <a:latin typeface="Cambria Math" charset="0"/>
                          </a:rPr>
                          <m:t>2</m:t>
                        </m:r>
                      </m:sup>
                    </m:sSubSup>
                  </m:oMath>
                </a14:m>
                <a:r>
                  <a:rPr lang="en-US" dirty="0"/>
                  <a:t> is the proportion of variance in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𝑗</m:t>
                        </m:r>
                      </m:sub>
                    </m:sSub>
                  </m:oMath>
                </a14:m>
                <a:r>
                  <a:rPr lang="en-US" dirty="0"/>
                  <a:t> that is explained by a linear model with all other explanatory variables)</a:t>
                </a:r>
              </a:p>
              <a:p>
                <a:r>
                  <a:rPr lang="en-US" dirty="0" smtClean="0"/>
                  <a:t>Let’s discuss each of these terms in isolation</a:t>
                </a:r>
              </a:p>
              <a:p>
                <a:r>
                  <a:rPr lang="en-US" dirty="0" smtClean="0"/>
                  <a:t>The relative sizes of each term determines the “benefit” vs. “cost”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7940041" cy="4478866"/>
              </a:xfrm>
              <a:blipFill rotWithShape="0">
                <a:blip r:embed="rId2"/>
                <a:stretch>
                  <a:fillRect l="-767" t="-2041" r="-1305" b="-1633"/>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1458007C-4A25-4B52-A9D8-0BFB32107287}" type="slidenum">
              <a:rPr lang="en-US" smtClean="0"/>
              <a:t>6</a:t>
            </a:fld>
            <a:endParaRPr lang="en-US"/>
          </a:p>
        </p:txBody>
      </p:sp>
    </p:spTree>
    <p:extLst>
      <p:ext uri="{BB962C8B-B14F-4D97-AF65-F5344CB8AC3E}">
        <p14:creationId xmlns:p14="http://schemas.microsoft.com/office/powerpoint/2010/main" val="17028706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Variance Considerations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7940041" cy="4478866"/>
              </a:xfrm>
            </p:spPr>
            <p:txBody>
              <a:bodyPr>
                <a:normAutofit fontScale="92500" lnSpcReduction="10000"/>
              </a:bodyPr>
              <a:lstStyle/>
              <a:p>
                <a14:m>
                  <m:oMath xmlns:m="http://schemas.openxmlformats.org/officeDocument/2006/math">
                    <m:acc>
                      <m:accPr>
                        <m:chr m:val="̂"/>
                        <m:ctrlPr>
                          <a:rPr lang="en-US" i="1" smtClean="0">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𝑗</m:t>
                            </m:r>
                          </m:sub>
                        </m:sSub>
                      </m:e>
                    </m:d>
                    <m:r>
                      <a:rPr lang="en-US" i="1">
                        <a:latin typeface="Cambria Math" charset="0"/>
                      </a:rPr>
                      <m:t>=</m:t>
                    </m:r>
                    <m:f>
                      <m:fPr>
                        <m:ctrlPr>
                          <a:rPr lang="bg-BG" i="1">
                            <a:latin typeface="Cambria Math" charset="0"/>
                          </a:rPr>
                        </m:ctrlPr>
                      </m:fPr>
                      <m:num>
                        <m:sSup>
                          <m:sSupPr>
                            <m:ctrlPr>
                              <a:rPr lang="bg-BG" i="1" smtClean="0">
                                <a:solidFill>
                                  <a:srgbClr val="FF0000"/>
                                </a:solidFill>
                                <a:latin typeface="Cambria Math" charset="0"/>
                              </a:rPr>
                            </m:ctrlPr>
                          </m:sSupPr>
                          <m:e>
                            <m:r>
                              <a:rPr lang="en-US" i="1">
                                <a:solidFill>
                                  <a:srgbClr val="FF0000"/>
                                </a:solidFill>
                                <a:latin typeface="Cambria Math" charset="0"/>
                              </a:rPr>
                              <m:t>𝑠</m:t>
                            </m:r>
                          </m:e>
                          <m:sup>
                            <m:r>
                              <a:rPr lang="en-US" i="1">
                                <a:solidFill>
                                  <a:srgbClr val="FF0000"/>
                                </a:solidFill>
                                <a:latin typeface="Cambria Math" charset="0"/>
                              </a:rPr>
                              <m:t>2</m:t>
                            </m:r>
                          </m:sup>
                        </m:sSup>
                      </m:num>
                      <m:den>
                        <m:r>
                          <a:rPr lang="en-US" i="1">
                            <a:latin typeface="Cambria Math" charset="0"/>
                          </a:rPr>
                          <m:t>(</m:t>
                        </m:r>
                        <m:r>
                          <a:rPr lang="en-US" i="1">
                            <a:latin typeface="Cambria Math" charset="0"/>
                          </a:rPr>
                          <m:t>𝑛</m:t>
                        </m:r>
                        <m:r>
                          <a:rPr lang="en-US" i="1">
                            <a:latin typeface="Cambria Math" charset="0"/>
                          </a:rPr>
                          <m:t>−1)</m:t>
                        </m:r>
                        <m:acc>
                          <m:accPr>
                            <m:chr m:val="̂"/>
                            <m:ctrlPr>
                              <a:rPr lang="en-US" i="1">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r>
                                  <a:rPr lang="en-US" i="1">
                                    <a:latin typeface="Cambria Math" charset="0"/>
                                  </a:rPr>
                                  <m:t>𝑥</m:t>
                                </m:r>
                              </m:e>
                              <m:sub>
                                <m:r>
                                  <a:rPr lang="en-US" i="1">
                                    <a:latin typeface="Cambria Math" charset="0"/>
                                  </a:rPr>
                                  <m:t>𝑗</m:t>
                                </m:r>
                              </m:sub>
                            </m:sSub>
                          </m:e>
                        </m:d>
                      </m:den>
                    </m:f>
                    <m:r>
                      <a:rPr lang="bg-BG" i="1">
                        <a:latin typeface="Cambria Math" charset="0"/>
                        <a:ea typeface="Cambria Math" charset="0"/>
                        <a:cs typeface="Cambria Math" charset="0"/>
                      </a:rPr>
                      <m:t>∙</m:t>
                    </m:r>
                    <m:f>
                      <m:fPr>
                        <m:ctrlPr>
                          <a:rPr lang="bg-BG" i="1">
                            <a:latin typeface="Cambria Math" charset="0"/>
                          </a:rPr>
                        </m:ctrlPr>
                      </m:fPr>
                      <m:num>
                        <m:r>
                          <a:rPr lang="en-US" i="1">
                            <a:latin typeface="Cambria Math" charset="0"/>
                          </a:rPr>
                          <m:t>1</m:t>
                        </m:r>
                      </m:num>
                      <m:den>
                        <m:r>
                          <a:rPr lang="en-US" i="1">
                            <a:latin typeface="Cambria Math" charset="0"/>
                          </a:rPr>
                          <m:t>1−</m:t>
                        </m:r>
                        <m:sSubSup>
                          <m:sSubSupPr>
                            <m:ctrlPr>
                              <a:rPr lang="en-US" i="1">
                                <a:latin typeface="Cambria Math" charset="0"/>
                              </a:rPr>
                            </m:ctrlPr>
                          </m:sSubSupPr>
                          <m:e>
                            <m:r>
                              <a:rPr lang="en-US" i="1">
                                <a:latin typeface="Cambria Math" charset="0"/>
                              </a:rPr>
                              <m:t>𝑅</m:t>
                            </m:r>
                          </m:e>
                          <m:sub>
                            <m:r>
                              <a:rPr lang="en-US" i="1">
                                <a:latin typeface="Cambria Math" charset="0"/>
                              </a:rPr>
                              <m:t>𝑗</m:t>
                            </m:r>
                          </m:sub>
                          <m:sup>
                            <m:r>
                              <a:rPr lang="en-US" i="1">
                                <a:latin typeface="Cambria Math" charset="0"/>
                              </a:rPr>
                              <m:t>2</m:t>
                            </m:r>
                          </m:sup>
                        </m:sSubSup>
                      </m:den>
                    </m:f>
                  </m:oMath>
                </a14:m>
                <a:endParaRPr lang="en-US" dirty="0" smtClean="0"/>
              </a:p>
              <a:p>
                <a:r>
                  <a:rPr lang="en-US" dirty="0" smtClean="0"/>
                  <a:t>Reminder: The variance </a:t>
                </a:r>
                <a14:m>
                  <m:oMath xmlns:m="http://schemas.openxmlformats.org/officeDocument/2006/math">
                    <m:sSup>
                      <m:sSupPr>
                        <m:ctrlPr>
                          <a:rPr lang="bg-BG" i="1" smtClean="0">
                            <a:solidFill>
                              <a:schemeClr val="tx1"/>
                            </a:solidFill>
                            <a:latin typeface="Cambria Math" charset="0"/>
                          </a:rPr>
                        </m:ctrlPr>
                      </m:sSupPr>
                      <m:e>
                        <m:r>
                          <a:rPr lang="bg-BG" i="1" smtClean="0">
                            <a:solidFill>
                              <a:schemeClr val="tx1"/>
                            </a:solidFill>
                            <a:latin typeface="Cambria Math" charset="0"/>
                            <a:ea typeface="Cambria Math" charset="0"/>
                            <a:cs typeface="Cambria Math" charset="0"/>
                          </a:rPr>
                          <m:t>𝜎</m:t>
                        </m:r>
                      </m:e>
                      <m:sup>
                        <m:r>
                          <a:rPr lang="en-US" i="1">
                            <a:solidFill>
                              <a:schemeClr val="tx1"/>
                            </a:solidFill>
                            <a:latin typeface="Cambria Math" charset="0"/>
                          </a:rPr>
                          <m:t>2</m:t>
                        </m:r>
                      </m:sup>
                    </m:sSup>
                  </m:oMath>
                </a14:m>
                <a:r>
                  <a:rPr lang="en-US" dirty="0" smtClean="0"/>
                  <a:t> is estimated by </a:t>
                </a:r>
                <a14:m>
                  <m:oMath xmlns:m="http://schemas.openxmlformats.org/officeDocument/2006/math">
                    <m:sSup>
                      <m:sSupPr>
                        <m:ctrlPr>
                          <a:rPr lang="bg-BG" i="1" smtClean="0">
                            <a:solidFill>
                              <a:srgbClr val="FF0000"/>
                            </a:solidFill>
                            <a:latin typeface="Cambria Math" charset="0"/>
                          </a:rPr>
                        </m:ctrlPr>
                      </m:sSupPr>
                      <m:e>
                        <m:r>
                          <a:rPr lang="en-US" i="1">
                            <a:solidFill>
                              <a:srgbClr val="FF0000"/>
                            </a:solidFill>
                            <a:latin typeface="Cambria Math" charset="0"/>
                          </a:rPr>
                          <m:t>𝑠</m:t>
                        </m:r>
                      </m:e>
                      <m:sup>
                        <m:r>
                          <a:rPr lang="en-US" i="1">
                            <a:solidFill>
                              <a:srgbClr val="FF0000"/>
                            </a:solidFill>
                            <a:latin typeface="Cambria Math" charset="0"/>
                          </a:rPr>
                          <m:t>2</m:t>
                        </m:r>
                      </m:sup>
                    </m:sSup>
                    <m:r>
                      <a:rPr lang="en-US" b="0" i="1" smtClean="0">
                        <a:solidFill>
                          <a:srgbClr val="FF0000"/>
                        </a:solidFill>
                        <a:latin typeface="Cambria Math" charset="0"/>
                      </a:rPr>
                      <m:t>=</m:t>
                    </m:r>
                  </m:oMath>
                </a14:m>
                <a:r>
                  <a:rPr lang="en-US" dirty="0" smtClean="0">
                    <a:solidFill>
                      <a:srgbClr val="FF0000"/>
                    </a:solidFill>
                  </a:rPr>
                  <a:t> MSE</a:t>
                </a:r>
                <a:r>
                  <a:rPr lang="en-US" dirty="0" smtClean="0"/>
                  <a:t>, which can be found on the ANOVA table</a:t>
                </a:r>
              </a:p>
              <a:p>
                <a:endParaRPr lang="en-US" dirty="0" smtClean="0"/>
              </a:p>
              <a:p>
                <a:endParaRPr lang="en-US" dirty="0"/>
              </a:p>
              <a:p>
                <a:r>
                  <a:rPr lang="en-US" dirty="0" smtClean="0"/>
                  <a:t>Where </a:t>
                </a:r>
                <a:r>
                  <a:rPr lang="en-US" dirty="0" smtClean="0">
                    <a:solidFill>
                      <a:srgbClr val="FF0000"/>
                    </a:solidFill>
                  </a:rPr>
                  <a:t>MSE = </a:t>
                </a:r>
                <a14:m>
                  <m:oMath xmlns:m="http://schemas.openxmlformats.org/officeDocument/2006/math">
                    <m:f>
                      <m:fPr>
                        <m:ctrlPr>
                          <a:rPr lang="bg-BG" i="1" smtClean="0">
                            <a:solidFill>
                              <a:srgbClr val="FF0000"/>
                            </a:solidFill>
                            <a:latin typeface="Cambria Math" charset="0"/>
                          </a:rPr>
                        </m:ctrlPr>
                      </m:fPr>
                      <m:num>
                        <m:r>
                          <a:rPr lang="en-US" b="0" i="1" smtClean="0">
                            <a:solidFill>
                              <a:srgbClr val="FF0000"/>
                            </a:solidFill>
                            <a:latin typeface="Cambria Math" charset="0"/>
                          </a:rPr>
                          <m:t>1</m:t>
                        </m:r>
                      </m:num>
                      <m:den>
                        <m:r>
                          <a:rPr lang="en-US" b="0" i="1" smtClean="0">
                            <a:solidFill>
                              <a:srgbClr val="FF0000"/>
                            </a:solidFill>
                            <a:latin typeface="Cambria Math" charset="0"/>
                          </a:rPr>
                          <m:t>𝑛</m:t>
                        </m:r>
                        <m:r>
                          <a:rPr lang="en-US" b="0" i="1" smtClean="0">
                            <a:solidFill>
                              <a:srgbClr val="FF0000"/>
                            </a:solidFill>
                            <a:latin typeface="Cambria Math" charset="0"/>
                          </a:rPr>
                          <m:t>−(</m:t>
                        </m:r>
                        <m:r>
                          <a:rPr lang="en-US" b="0" i="1" smtClean="0">
                            <a:solidFill>
                              <a:srgbClr val="FF0000"/>
                            </a:solidFill>
                            <a:latin typeface="Cambria Math" charset="0"/>
                          </a:rPr>
                          <m:t>𝑝</m:t>
                        </m:r>
                        <m:r>
                          <a:rPr lang="en-US" b="0" i="1" smtClean="0">
                            <a:solidFill>
                              <a:srgbClr val="FF0000"/>
                            </a:solidFill>
                            <a:latin typeface="Cambria Math" charset="0"/>
                          </a:rPr>
                          <m:t>+1)</m:t>
                        </m:r>
                      </m:den>
                    </m:f>
                    <m:nary>
                      <m:naryPr>
                        <m:chr m:val="∑"/>
                        <m:ctrlPr>
                          <a:rPr lang="is-IS" i="1" smtClean="0">
                            <a:solidFill>
                              <a:srgbClr val="FF0000"/>
                            </a:solidFill>
                            <a:latin typeface="Cambria Math" charset="0"/>
                          </a:rPr>
                        </m:ctrlPr>
                      </m:naryPr>
                      <m:sub>
                        <m:r>
                          <m:rPr>
                            <m:brk m:alnAt="23"/>
                          </m:rPr>
                          <a:rPr lang="en-US" b="0" i="1" smtClean="0">
                            <a:solidFill>
                              <a:srgbClr val="FF0000"/>
                            </a:solidFill>
                            <a:latin typeface="Cambria Math" charset="0"/>
                          </a:rPr>
                          <m:t>𝑖</m:t>
                        </m:r>
                        <m:r>
                          <a:rPr lang="en-US" b="0" i="1" smtClean="0">
                            <a:solidFill>
                              <a:srgbClr val="FF0000"/>
                            </a:solidFill>
                            <a:latin typeface="Cambria Math" charset="0"/>
                          </a:rPr>
                          <m:t>=1</m:t>
                        </m:r>
                      </m:sub>
                      <m:sup>
                        <m:r>
                          <a:rPr lang="en-US" b="0" i="1" smtClean="0">
                            <a:solidFill>
                              <a:srgbClr val="FF0000"/>
                            </a:solidFill>
                            <a:latin typeface="Cambria Math" charset="0"/>
                          </a:rPr>
                          <m:t>𝑛</m:t>
                        </m:r>
                      </m:sup>
                      <m:e>
                        <m:sSup>
                          <m:sSupPr>
                            <m:ctrlPr>
                              <a:rPr lang="is-IS" i="1" smtClean="0">
                                <a:solidFill>
                                  <a:srgbClr val="FF0000"/>
                                </a:solidFill>
                                <a:latin typeface="Cambria Math" charset="0"/>
                              </a:rPr>
                            </m:ctrlPr>
                          </m:sSupPr>
                          <m:e>
                            <m:r>
                              <a:rPr lang="en-US" b="0" i="1" smtClean="0">
                                <a:solidFill>
                                  <a:srgbClr val="FF0000"/>
                                </a:solidFill>
                                <a:latin typeface="Cambria Math" charset="0"/>
                              </a:rPr>
                              <m:t>(</m:t>
                            </m:r>
                            <m:sSub>
                              <m:sSubPr>
                                <m:ctrlPr>
                                  <a:rPr lang="en-US" b="0" i="1" smtClean="0">
                                    <a:solidFill>
                                      <a:srgbClr val="FF0000"/>
                                    </a:solidFill>
                                    <a:latin typeface="Cambria Math" charset="0"/>
                                  </a:rPr>
                                </m:ctrlPr>
                              </m:sSubPr>
                              <m:e>
                                <m:r>
                                  <a:rPr lang="en-US" b="0" i="1" smtClean="0">
                                    <a:solidFill>
                                      <a:srgbClr val="FF0000"/>
                                    </a:solidFill>
                                    <a:latin typeface="Cambria Math" charset="0"/>
                                  </a:rPr>
                                  <m:t>𝑌</m:t>
                                </m:r>
                              </m:e>
                              <m:sub>
                                <m:r>
                                  <a:rPr lang="en-US" b="0" i="1" smtClean="0">
                                    <a:solidFill>
                                      <a:srgbClr val="FF0000"/>
                                    </a:solidFill>
                                    <a:latin typeface="Cambria Math" charset="0"/>
                                  </a:rPr>
                                  <m:t>𝑖</m:t>
                                </m:r>
                              </m:sub>
                            </m:sSub>
                            <m:r>
                              <a:rPr lang="en-US" b="0" i="1" smtClean="0">
                                <a:solidFill>
                                  <a:srgbClr val="FF0000"/>
                                </a:solidFill>
                                <a:latin typeface="Cambria Math" charset="0"/>
                              </a:rPr>
                              <m:t>−</m:t>
                            </m:r>
                            <m:acc>
                              <m:accPr>
                                <m:chr m:val="̂"/>
                                <m:ctrlPr>
                                  <a:rPr lang="en-US" i="1">
                                    <a:solidFill>
                                      <a:srgbClr val="FF0000"/>
                                    </a:solidFill>
                                    <a:latin typeface="Cambria Math" charset="0"/>
                                  </a:rPr>
                                </m:ctrlPr>
                              </m:accPr>
                              <m:e>
                                <m:r>
                                  <a:rPr lang="en-US" i="1">
                                    <a:solidFill>
                                      <a:srgbClr val="FF0000"/>
                                    </a:solidFill>
                                    <a:latin typeface="Cambria Math" charset="0"/>
                                    <a:ea typeface="Cambria Math" charset="0"/>
                                    <a:cs typeface="Cambria Math" charset="0"/>
                                  </a:rPr>
                                  <m:t>𝜇</m:t>
                                </m:r>
                              </m:e>
                            </m:acc>
                            <m:r>
                              <a:rPr lang="en-US" i="1">
                                <a:solidFill>
                                  <a:srgbClr val="FF0000"/>
                                </a:solidFill>
                                <a:latin typeface="Cambria Math" charset="0"/>
                                <a:ea typeface="Cambria Math" charset="0"/>
                                <a:cs typeface="Cambria Math" charset="0"/>
                              </a:rPr>
                              <m:t> {</m:t>
                            </m:r>
                            <m:sSub>
                              <m:sSubPr>
                                <m:ctrlPr>
                                  <a:rPr lang="en-US" i="1">
                                    <a:solidFill>
                                      <a:srgbClr val="FF0000"/>
                                    </a:solidFill>
                                    <a:latin typeface="Cambria Math" charset="0"/>
                                  </a:rPr>
                                </m:ctrlPr>
                              </m:sSubPr>
                              <m:e>
                                <m:r>
                                  <a:rPr lang="en-US" i="1">
                                    <a:solidFill>
                                      <a:srgbClr val="FF0000"/>
                                    </a:solidFill>
                                    <a:latin typeface="Cambria Math" charset="0"/>
                                  </a:rPr>
                                  <m:t>𝑌</m:t>
                                </m:r>
                              </m:e>
                              <m:sub>
                                <m:r>
                                  <a:rPr lang="en-US" i="1">
                                    <a:solidFill>
                                      <a:srgbClr val="FF0000"/>
                                    </a:solidFill>
                                    <a:latin typeface="Cambria Math" charset="0"/>
                                  </a:rPr>
                                  <m:t>𝑖</m:t>
                                </m:r>
                              </m:sub>
                            </m:sSub>
                            <m:r>
                              <a:rPr lang="en-US" i="1">
                                <a:solidFill>
                                  <a:srgbClr val="FF0000"/>
                                </a:solidFill>
                                <a:latin typeface="Cambria Math" charset="0"/>
                              </a:rPr>
                              <m:t>|</m:t>
                            </m:r>
                            <m:sSub>
                              <m:sSubPr>
                                <m:ctrlPr>
                                  <a:rPr lang="en-US" i="1">
                                    <a:solidFill>
                                      <a:srgbClr val="FF0000"/>
                                    </a:solidFill>
                                    <a:latin typeface="Cambria Math" charset="0"/>
                                  </a:rPr>
                                </m:ctrlPr>
                              </m:sSubPr>
                              <m:e>
                                <m:r>
                                  <a:rPr lang="en-US" i="1">
                                    <a:solidFill>
                                      <a:srgbClr val="FF0000"/>
                                    </a:solidFill>
                                    <a:latin typeface="Cambria Math" charset="0"/>
                                  </a:rPr>
                                  <m:t>𝑋</m:t>
                                </m:r>
                              </m:e>
                              <m:sub>
                                <m:r>
                                  <a:rPr lang="en-US" i="1">
                                    <a:solidFill>
                                      <a:srgbClr val="FF0000"/>
                                    </a:solidFill>
                                    <a:latin typeface="Cambria Math" charset="0"/>
                                  </a:rPr>
                                  <m:t>𝑖</m:t>
                                </m:r>
                              </m:sub>
                            </m:sSub>
                            <m:r>
                              <a:rPr lang="en-US" i="1">
                                <a:solidFill>
                                  <a:srgbClr val="FF0000"/>
                                </a:solidFill>
                                <a:latin typeface="Cambria Math" charset="0"/>
                              </a:rPr>
                              <m:t>}</m:t>
                            </m:r>
                            <m:r>
                              <a:rPr lang="en-US" b="0" i="1" smtClean="0">
                                <a:solidFill>
                                  <a:srgbClr val="FF0000"/>
                                </a:solidFill>
                                <a:latin typeface="Cambria Math" charset="0"/>
                              </a:rPr>
                              <m:t>)</m:t>
                            </m:r>
                          </m:e>
                          <m:sup>
                            <m:r>
                              <a:rPr lang="en-US" b="0" i="1" smtClean="0">
                                <a:solidFill>
                                  <a:srgbClr val="FF0000"/>
                                </a:solidFill>
                                <a:latin typeface="Cambria Math" charset="0"/>
                              </a:rPr>
                              <m:t>2</m:t>
                            </m:r>
                          </m:sup>
                        </m:sSup>
                      </m:e>
                    </m:nary>
                  </m:oMath>
                </a14:m>
                <a:endParaRPr lang="en-US" dirty="0" smtClean="0"/>
              </a:p>
              <a:p>
                <a:endParaRPr lang="en-US" dirty="0"/>
              </a:p>
              <a:p>
                <a:r>
                  <a:rPr lang="en-US" dirty="0" smtClean="0"/>
                  <a:t>As we add more terms to the model</a:t>
                </a:r>
              </a:p>
              <a:p>
                <a:pPr>
                  <a:buFont typeface="Arial" charset="0"/>
                  <a:buChar char="•"/>
                </a:pPr>
                <a14:m>
                  <m:oMath xmlns:m="http://schemas.openxmlformats.org/officeDocument/2006/math">
                    <m:nary>
                      <m:naryPr>
                        <m:chr m:val="∑"/>
                        <m:ctrlPr>
                          <a:rPr lang="is-IS" i="1">
                            <a:solidFill>
                              <a:srgbClr val="FF0000"/>
                            </a:solidFill>
                            <a:latin typeface="Cambria Math" charset="0"/>
                          </a:rPr>
                        </m:ctrlPr>
                      </m:naryPr>
                      <m:sub>
                        <m:r>
                          <m:rPr>
                            <m:brk m:alnAt="23"/>
                          </m:rPr>
                          <a:rPr lang="en-US" i="1">
                            <a:solidFill>
                              <a:srgbClr val="FF0000"/>
                            </a:solidFill>
                            <a:latin typeface="Cambria Math" charset="0"/>
                          </a:rPr>
                          <m:t>𝑖</m:t>
                        </m:r>
                        <m:r>
                          <a:rPr lang="en-US" i="1">
                            <a:solidFill>
                              <a:srgbClr val="FF0000"/>
                            </a:solidFill>
                            <a:latin typeface="Cambria Math" charset="0"/>
                          </a:rPr>
                          <m:t>=1</m:t>
                        </m:r>
                      </m:sub>
                      <m:sup>
                        <m:r>
                          <a:rPr lang="en-US" i="1">
                            <a:solidFill>
                              <a:srgbClr val="FF0000"/>
                            </a:solidFill>
                            <a:latin typeface="Cambria Math" charset="0"/>
                          </a:rPr>
                          <m:t>𝑛</m:t>
                        </m:r>
                      </m:sup>
                      <m:e>
                        <m:sSup>
                          <m:sSupPr>
                            <m:ctrlPr>
                              <a:rPr lang="is-IS" i="1">
                                <a:solidFill>
                                  <a:srgbClr val="FF0000"/>
                                </a:solidFill>
                                <a:latin typeface="Cambria Math" charset="0"/>
                              </a:rPr>
                            </m:ctrlPr>
                          </m:sSupPr>
                          <m:e>
                            <m:r>
                              <a:rPr lang="en-US" i="1">
                                <a:solidFill>
                                  <a:srgbClr val="FF0000"/>
                                </a:solidFill>
                                <a:latin typeface="Cambria Math" charset="0"/>
                              </a:rPr>
                              <m:t>(</m:t>
                            </m:r>
                            <m:sSub>
                              <m:sSubPr>
                                <m:ctrlPr>
                                  <a:rPr lang="en-US" i="1">
                                    <a:solidFill>
                                      <a:srgbClr val="FF0000"/>
                                    </a:solidFill>
                                    <a:latin typeface="Cambria Math" charset="0"/>
                                  </a:rPr>
                                </m:ctrlPr>
                              </m:sSubPr>
                              <m:e>
                                <m:r>
                                  <a:rPr lang="en-US" i="1">
                                    <a:solidFill>
                                      <a:srgbClr val="FF0000"/>
                                    </a:solidFill>
                                    <a:latin typeface="Cambria Math" charset="0"/>
                                  </a:rPr>
                                  <m:t>𝑌</m:t>
                                </m:r>
                              </m:e>
                              <m:sub>
                                <m:r>
                                  <a:rPr lang="en-US" i="1">
                                    <a:solidFill>
                                      <a:srgbClr val="FF0000"/>
                                    </a:solidFill>
                                    <a:latin typeface="Cambria Math" charset="0"/>
                                  </a:rPr>
                                  <m:t>𝑖</m:t>
                                </m:r>
                              </m:sub>
                            </m:sSub>
                            <m:r>
                              <a:rPr lang="en-US" i="1">
                                <a:solidFill>
                                  <a:srgbClr val="FF0000"/>
                                </a:solidFill>
                                <a:latin typeface="Cambria Math" charset="0"/>
                              </a:rPr>
                              <m:t>−</m:t>
                            </m:r>
                            <m:acc>
                              <m:accPr>
                                <m:chr m:val="̂"/>
                                <m:ctrlPr>
                                  <a:rPr lang="en-US" i="1">
                                    <a:solidFill>
                                      <a:srgbClr val="FF0000"/>
                                    </a:solidFill>
                                    <a:latin typeface="Cambria Math" charset="0"/>
                                  </a:rPr>
                                </m:ctrlPr>
                              </m:accPr>
                              <m:e>
                                <m:r>
                                  <a:rPr lang="en-US" i="1">
                                    <a:solidFill>
                                      <a:srgbClr val="FF0000"/>
                                    </a:solidFill>
                                    <a:latin typeface="Cambria Math" charset="0"/>
                                    <a:ea typeface="Cambria Math" charset="0"/>
                                    <a:cs typeface="Cambria Math" charset="0"/>
                                  </a:rPr>
                                  <m:t>𝜇</m:t>
                                </m:r>
                              </m:e>
                            </m:acc>
                            <m:r>
                              <a:rPr lang="en-US" i="1">
                                <a:solidFill>
                                  <a:srgbClr val="FF0000"/>
                                </a:solidFill>
                                <a:latin typeface="Cambria Math" charset="0"/>
                                <a:ea typeface="Cambria Math" charset="0"/>
                                <a:cs typeface="Cambria Math" charset="0"/>
                              </a:rPr>
                              <m:t> {</m:t>
                            </m:r>
                            <m:sSub>
                              <m:sSubPr>
                                <m:ctrlPr>
                                  <a:rPr lang="en-US" i="1">
                                    <a:solidFill>
                                      <a:srgbClr val="FF0000"/>
                                    </a:solidFill>
                                    <a:latin typeface="Cambria Math" charset="0"/>
                                  </a:rPr>
                                </m:ctrlPr>
                              </m:sSubPr>
                              <m:e>
                                <m:r>
                                  <a:rPr lang="en-US" i="1">
                                    <a:solidFill>
                                      <a:srgbClr val="FF0000"/>
                                    </a:solidFill>
                                    <a:latin typeface="Cambria Math" charset="0"/>
                                  </a:rPr>
                                  <m:t>𝑌</m:t>
                                </m:r>
                              </m:e>
                              <m:sub>
                                <m:r>
                                  <a:rPr lang="en-US" i="1">
                                    <a:solidFill>
                                      <a:srgbClr val="FF0000"/>
                                    </a:solidFill>
                                    <a:latin typeface="Cambria Math" charset="0"/>
                                  </a:rPr>
                                  <m:t>𝑖</m:t>
                                </m:r>
                              </m:sub>
                            </m:sSub>
                            <m:r>
                              <a:rPr lang="en-US" i="1">
                                <a:solidFill>
                                  <a:srgbClr val="FF0000"/>
                                </a:solidFill>
                                <a:latin typeface="Cambria Math" charset="0"/>
                              </a:rPr>
                              <m:t>|</m:t>
                            </m:r>
                            <m:sSub>
                              <m:sSubPr>
                                <m:ctrlPr>
                                  <a:rPr lang="en-US" i="1">
                                    <a:solidFill>
                                      <a:srgbClr val="FF0000"/>
                                    </a:solidFill>
                                    <a:latin typeface="Cambria Math" charset="0"/>
                                  </a:rPr>
                                </m:ctrlPr>
                              </m:sSubPr>
                              <m:e>
                                <m:r>
                                  <a:rPr lang="en-US" i="1">
                                    <a:solidFill>
                                      <a:srgbClr val="FF0000"/>
                                    </a:solidFill>
                                    <a:latin typeface="Cambria Math" charset="0"/>
                                  </a:rPr>
                                  <m:t>𝑋</m:t>
                                </m:r>
                              </m:e>
                              <m:sub>
                                <m:r>
                                  <a:rPr lang="en-US" i="1">
                                    <a:solidFill>
                                      <a:srgbClr val="FF0000"/>
                                    </a:solidFill>
                                    <a:latin typeface="Cambria Math" charset="0"/>
                                  </a:rPr>
                                  <m:t>𝑖</m:t>
                                </m:r>
                              </m:sub>
                            </m:sSub>
                            <m:r>
                              <a:rPr lang="en-US" i="1">
                                <a:solidFill>
                                  <a:srgbClr val="FF0000"/>
                                </a:solidFill>
                                <a:latin typeface="Cambria Math" charset="0"/>
                              </a:rPr>
                              <m:t>})</m:t>
                            </m:r>
                          </m:e>
                          <m:sup>
                            <m:r>
                              <a:rPr lang="en-US" i="1">
                                <a:solidFill>
                                  <a:srgbClr val="FF0000"/>
                                </a:solidFill>
                                <a:latin typeface="Cambria Math" charset="0"/>
                              </a:rPr>
                              <m:t>2</m:t>
                            </m:r>
                          </m:sup>
                        </m:sSup>
                      </m:e>
                    </m:nary>
                  </m:oMath>
                </a14:m>
                <a:r>
                  <a:rPr lang="en-US" dirty="0" smtClean="0"/>
                  <a:t> goes down</a:t>
                </a:r>
              </a:p>
              <a:p>
                <a:pPr>
                  <a:buFont typeface="Arial" charset="0"/>
                  <a:buChar char="•"/>
                </a:pPr>
                <a14:m>
                  <m:oMath xmlns:m="http://schemas.openxmlformats.org/officeDocument/2006/math">
                    <m:f>
                      <m:fPr>
                        <m:ctrlPr>
                          <a:rPr lang="bg-BG" i="1">
                            <a:solidFill>
                              <a:srgbClr val="FF0000"/>
                            </a:solidFill>
                            <a:latin typeface="Cambria Math" charset="0"/>
                          </a:rPr>
                        </m:ctrlPr>
                      </m:fPr>
                      <m:num>
                        <m:r>
                          <a:rPr lang="en-US" i="1">
                            <a:solidFill>
                              <a:srgbClr val="FF0000"/>
                            </a:solidFill>
                            <a:latin typeface="Cambria Math" charset="0"/>
                          </a:rPr>
                          <m:t>1</m:t>
                        </m:r>
                      </m:num>
                      <m:den>
                        <m:r>
                          <a:rPr lang="en-US" i="1">
                            <a:solidFill>
                              <a:srgbClr val="FF0000"/>
                            </a:solidFill>
                            <a:latin typeface="Cambria Math" charset="0"/>
                          </a:rPr>
                          <m:t>𝑛</m:t>
                        </m:r>
                        <m:r>
                          <a:rPr lang="en-US" i="1">
                            <a:solidFill>
                              <a:srgbClr val="FF0000"/>
                            </a:solidFill>
                            <a:latin typeface="Cambria Math" charset="0"/>
                          </a:rPr>
                          <m:t>−(</m:t>
                        </m:r>
                        <m:r>
                          <a:rPr lang="en-US" i="1">
                            <a:solidFill>
                              <a:srgbClr val="FF0000"/>
                            </a:solidFill>
                            <a:latin typeface="Cambria Math" charset="0"/>
                          </a:rPr>
                          <m:t>𝑝</m:t>
                        </m:r>
                        <m:r>
                          <a:rPr lang="en-US" i="1">
                            <a:solidFill>
                              <a:srgbClr val="FF0000"/>
                            </a:solidFill>
                            <a:latin typeface="Cambria Math" charset="0"/>
                          </a:rPr>
                          <m:t>+1)</m:t>
                        </m:r>
                      </m:den>
                    </m:f>
                  </m:oMath>
                </a14:m>
                <a:r>
                  <a:rPr lang="en-US" dirty="0" smtClean="0"/>
                  <a:t> goes up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7940041" cy="4478866"/>
              </a:xfrm>
              <a:blipFill rotWithShape="0">
                <a:blip r:embed="rId2"/>
                <a:stretch>
                  <a:fillRect l="-4375" b="-680"/>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444" y="3048000"/>
            <a:ext cx="4152900" cy="863600"/>
          </a:xfrm>
          <a:prstGeom prst="rect">
            <a:avLst/>
          </a:prstGeom>
        </p:spPr>
      </p:pic>
      <p:cxnSp>
        <p:nvCxnSpPr>
          <p:cNvPr id="7" name="Straight Arrow Connector 6"/>
          <p:cNvCxnSpPr/>
          <p:nvPr/>
        </p:nvCxnSpPr>
        <p:spPr>
          <a:xfrm>
            <a:off x="5867400" y="2895600"/>
            <a:ext cx="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Slide Number Placeholder 7"/>
          <p:cNvSpPr>
            <a:spLocks noGrp="1"/>
          </p:cNvSpPr>
          <p:nvPr>
            <p:ph type="sldNum" sz="quarter" idx="12"/>
          </p:nvPr>
        </p:nvSpPr>
        <p:spPr/>
        <p:txBody>
          <a:bodyPr/>
          <a:lstStyle/>
          <a:p>
            <a:fld id="{1458007C-4A25-4B52-A9D8-0BFB32107287}" type="slidenum">
              <a:rPr lang="en-US" smtClean="0"/>
              <a:t>7</a:t>
            </a:fld>
            <a:endParaRPr lang="en-US"/>
          </a:p>
        </p:txBody>
      </p:sp>
      <mc:AlternateContent xmlns:mc="http://schemas.openxmlformats.org/markup-compatibility/2006" xmlns:a14="http://schemas.microsoft.com/office/drawing/2010/main">
        <mc:Choice Requires="a14">
          <p:sp>
            <p:nvSpPr>
              <p:cNvPr id="9" name="TextBox 8"/>
              <p:cNvSpPr txBox="1"/>
              <p:nvPr/>
            </p:nvSpPr>
            <p:spPr>
              <a:xfrm>
                <a:off x="4764404" y="5422697"/>
                <a:ext cx="3998596" cy="646331"/>
              </a:xfrm>
              <a:prstGeom prst="rect">
                <a:avLst/>
              </a:prstGeom>
              <a:noFill/>
            </p:spPr>
            <p:txBody>
              <a:bodyPr wrap="square" rtlCol="0">
                <a:spAutoFit/>
              </a:bodyPr>
              <a:lstStyle/>
              <a:p>
                <a:r>
                  <a:rPr lang="en-US" b="1" dirty="0" smtClean="0"/>
                  <a:t>Net result on </a:t>
                </a:r>
                <a14:m>
                  <m:oMath xmlns:m="http://schemas.openxmlformats.org/officeDocument/2006/math">
                    <m:sSup>
                      <m:sSupPr>
                        <m:ctrlPr>
                          <a:rPr lang="bg-BG" b="1" i="1">
                            <a:solidFill>
                              <a:srgbClr val="FF0000"/>
                            </a:solidFill>
                            <a:latin typeface="Cambria Math" charset="0"/>
                          </a:rPr>
                        </m:ctrlPr>
                      </m:sSupPr>
                      <m:e>
                        <m:r>
                          <a:rPr lang="en-US" b="1" i="1">
                            <a:solidFill>
                              <a:srgbClr val="FF0000"/>
                            </a:solidFill>
                            <a:latin typeface="Cambria Math" charset="0"/>
                          </a:rPr>
                          <m:t>𝒔</m:t>
                        </m:r>
                      </m:e>
                      <m:sup>
                        <m:r>
                          <a:rPr lang="en-US" b="1" i="1">
                            <a:solidFill>
                              <a:srgbClr val="FF0000"/>
                            </a:solidFill>
                            <a:latin typeface="Cambria Math" charset="0"/>
                          </a:rPr>
                          <m:t>𝟐</m:t>
                        </m:r>
                      </m:sup>
                    </m:sSup>
                  </m:oMath>
                </a14:m>
                <a:r>
                  <a:rPr lang="en-US" b="1" dirty="0" smtClean="0"/>
                  <a:t>:</a:t>
                </a:r>
                <a:r>
                  <a:rPr lang="en-US" dirty="0" smtClean="0"/>
                  <a:t> Depends on the relative size (e.g. F-test)</a:t>
                </a:r>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4764404" y="5422697"/>
                <a:ext cx="3998596" cy="646331"/>
              </a:xfrm>
              <a:prstGeom prst="rect">
                <a:avLst/>
              </a:prstGeom>
              <a:blipFill rotWithShape="0">
                <a:blip r:embed="rId4"/>
                <a:stretch>
                  <a:fillRect l="-1372" t="-4717" b="-15094"/>
                </a:stretch>
              </a:blipFill>
            </p:spPr>
            <p:txBody>
              <a:bodyPr/>
              <a:lstStyle/>
              <a:p>
                <a:r>
                  <a:rPr lang="en-US">
                    <a:noFill/>
                  </a:rPr>
                  <a:t> </a:t>
                </a:r>
              </a:p>
            </p:txBody>
          </p:sp>
        </mc:Fallback>
      </mc:AlternateContent>
      <p:cxnSp>
        <p:nvCxnSpPr>
          <p:cNvPr id="11" name="Straight Arrow Connector 10"/>
          <p:cNvCxnSpPr/>
          <p:nvPr/>
        </p:nvCxnSpPr>
        <p:spPr>
          <a:xfrm flipV="1">
            <a:off x="4114800" y="5791200"/>
            <a:ext cx="6496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26600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Variance Considerations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7940041" cy="4478866"/>
              </a:xfrm>
            </p:spPr>
            <p:txBody>
              <a:bodyPr>
                <a:normAutofit/>
              </a:bodyPr>
              <a:lstStyle/>
              <a:p>
                <a14:m>
                  <m:oMath xmlns:m="http://schemas.openxmlformats.org/officeDocument/2006/math">
                    <m:acc>
                      <m:accPr>
                        <m:chr m:val="̂"/>
                        <m:ctrlPr>
                          <a:rPr lang="en-US" i="1" smtClean="0">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𝑗</m:t>
                            </m:r>
                          </m:sub>
                        </m:sSub>
                      </m:e>
                    </m:d>
                    <m:r>
                      <a:rPr lang="en-US" i="1">
                        <a:latin typeface="Cambria Math" charset="0"/>
                      </a:rPr>
                      <m:t>=</m:t>
                    </m:r>
                    <m:f>
                      <m:fPr>
                        <m:ctrlPr>
                          <a:rPr lang="bg-BG" i="1">
                            <a:latin typeface="Cambria Math" charset="0"/>
                          </a:rPr>
                        </m:ctrlPr>
                      </m:fPr>
                      <m:num>
                        <m:sSup>
                          <m:sSupPr>
                            <m:ctrlPr>
                              <a:rPr lang="bg-BG" i="1" smtClean="0">
                                <a:solidFill>
                                  <a:schemeClr val="tx1"/>
                                </a:solidFill>
                                <a:latin typeface="Cambria Math" charset="0"/>
                              </a:rPr>
                            </m:ctrlPr>
                          </m:sSupPr>
                          <m:e>
                            <m:r>
                              <a:rPr lang="en-US" i="1">
                                <a:solidFill>
                                  <a:schemeClr val="tx1"/>
                                </a:solidFill>
                                <a:latin typeface="Cambria Math" charset="0"/>
                              </a:rPr>
                              <m:t>𝑠</m:t>
                            </m:r>
                          </m:e>
                          <m:sup>
                            <m:r>
                              <a:rPr lang="en-US" i="1">
                                <a:solidFill>
                                  <a:schemeClr val="tx1"/>
                                </a:solidFill>
                                <a:latin typeface="Cambria Math" charset="0"/>
                              </a:rPr>
                              <m:t>2</m:t>
                            </m:r>
                          </m:sup>
                        </m:sSup>
                      </m:num>
                      <m:den>
                        <m:r>
                          <a:rPr lang="en-US" i="1">
                            <a:latin typeface="Cambria Math" charset="0"/>
                          </a:rPr>
                          <m:t>(</m:t>
                        </m:r>
                        <m:r>
                          <a:rPr lang="en-US" i="1">
                            <a:latin typeface="Cambria Math" charset="0"/>
                          </a:rPr>
                          <m:t>𝑛</m:t>
                        </m:r>
                        <m:r>
                          <a:rPr lang="en-US" i="1">
                            <a:latin typeface="Cambria Math" charset="0"/>
                          </a:rPr>
                          <m:t>−1)</m:t>
                        </m:r>
                        <m:acc>
                          <m:accPr>
                            <m:chr m:val="̂"/>
                            <m:ctrlPr>
                              <a:rPr lang="en-US" i="1" smtClean="0">
                                <a:solidFill>
                                  <a:srgbClr val="FF0000"/>
                                </a:solidFill>
                                <a:latin typeface="Cambria Math" charset="0"/>
                              </a:rPr>
                            </m:ctrlPr>
                          </m:accPr>
                          <m:e>
                            <m:r>
                              <a:rPr lang="en-US" i="1">
                                <a:solidFill>
                                  <a:srgbClr val="FF0000"/>
                                </a:solidFill>
                                <a:latin typeface="Cambria Math" charset="0"/>
                              </a:rPr>
                              <m:t>𝑣𝑎𝑟</m:t>
                            </m:r>
                          </m:e>
                        </m:acc>
                        <m:d>
                          <m:dPr>
                            <m:ctrlPr>
                              <a:rPr lang="en-US" i="1">
                                <a:solidFill>
                                  <a:srgbClr val="FF0000"/>
                                </a:solidFill>
                                <a:latin typeface="Cambria Math" charset="0"/>
                              </a:rPr>
                            </m:ctrlPr>
                          </m:dPr>
                          <m:e>
                            <m:sSub>
                              <m:sSubPr>
                                <m:ctrlPr>
                                  <a:rPr lang="en-US" i="1">
                                    <a:solidFill>
                                      <a:srgbClr val="FF0000"/>
                                    </a:solidFill>
                                    <a:latin typeface="Cambria Math" charset="0"/>
                                  </a:rPr>
                                </m:ctrlPr>
                              </m:sSubPr>
                              <m:e>
                                <m:r>
                                  <a:rPr lang="en-US" i="1">
                                    <a:solidFill>
                                      <a:srgbClr val="FF0000"/>
                                    </a:solidFill>
                                    <a:latin typeface="Cambria Math" charset="0"/>
                                  </a:rPr>
                                  <m:t>𝑥</m:t>
                                </m:r>
                              </m:e>
                              <m:sub>
                                <m:r>
                                  <a:rPr lang="en-US" i="1">
                                    <a:solidFill>
                                      <a:srgbClr val="FF0000"/>
                                    </a:solidFill>
                                    <a:latin typeface="Cambria Math" charset="0"/>
                                  </a:rPr>
                                  <m:t>𝑗</m:t>
                                </m:r>
                              </m:sub>
                            </m:sSub>
                          </m:e>
                        </m:d>
                      </m:den>
                    </m:f>
                    <m:r>
                      <a:rPr lang="bg-BG" i="1">
                        <a:latin typeface="Cambria Math" charset="0"/>
                        <a:ea typeface="Cambria Math" charset="0"/>
                        <a:cs typeface="Cambria Math" charset="0"/>
                      </a:rPr>
                      <m:t>∙</m:t>
                    </m:r>
                    <m:f>
                      <m:fPr>
                        <m:ctrlPr>
                          <a:rPr lang="bg-BG" i="1">
                            <a:latin typeface="Cambria Math" charset="0"/>
                          </a:rPr>
                        </m:ctrlPr>
                      </m:fPr>
                      <m:num>
                        <m:r>
                          <a:rPr lang="en-US" i="1">
                            <a:latin typeface="Cambria Math" charset="0"/>
                          </a:rPr>
                          <m:t>1</m:t>
                        </m:r>
                      </m:num>
                      <m:den>
                        <m:r>
                          <a:rPr lang="en-US" i="1">
                            <a:latin typeface="Cambria Math" charset="0"/>
                          </a:rPr>
                          <m:t>1−</m:t>
                        </m:r>
                        <m:sSubSup>
                          <m:sSubSupPr>
                            <m:ctrlPr>
                              <a:rPr lang="en-US" i="1">
                                <a:latin typeface="Cambria Math" charset="0"/>
                              </a:rPr>
                            </m:ctrlPr>
                          </m:sSubSupPr>
                          <m:e>
                            <m:r>
                              <a:rPr lang="en-US" i="1">
                                <a:latin typeface="Cambria Math" charset="0"/>
                              </a:rPr>
                              <m:t>𝑅</m:t>
                            </m:r>
                          </m:e>
                          <m:sub>
                            <m:r>
                              <a:rPr lang="en-US" i="1">
                                <a:latin typeface="Cambria Math" charset="0"/>
                              </a:rPr>
                              <m:t>𝑗</m:t>
                            </m:r>
                          </m:sub>
                          <m:sup>
                            <m:r>
                              <a:rPr lang="en-US" i="1">
                                <a:latin typeface="Cambria Math" charset="0"/>
                              </a:rPr>
                              <m:t>2</m:t>
                            </m:r>
                          </m:sup>
                        </m:sSubSup>
                      </m:den>
                    </m:f>
                  </m:oMath>
                </a14:m>
                <a:endParaRPr lang="en-US" dirty="0" smtClean="0"/>
              </a:p>
              <a:p>
                <a:r>
                  <a:rPr lang="en-US" dirty="0" smtClean="0"/>
                  <a:t>The variability of the explanatory variable contributes to the variance</a:t>
                </a:r>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7940041" cy="4478866"/>
              </a:xfrm>
              <a:blipFill rotWithShape="0">
                <a:blip r:embed="rId3"/>
                <a:stretch>
                  <a:fillRect l="-767"/>
                </a:stretch>
              </a:blipFill>
            </p:spPr>
            <p:txBody>
              <a:bodyPr/>
              <a:lstStyle/>
              <a:p>
                <a:r>
                  <a:rPr lang="en-US">
                    <a:noFill/>
                  </a:rPr>
                  <a:t> </a:t>
                </a:r>
              </a:p>
            </p:txBody>
          </p:sp>
        </mc:Fallback>
      </mc:AlternateContent>
      <p:sp>
        <p:nvSpPr>
          <p:cNvPr id="8" name="Slide Number Placeholder 3"/>
          <p:cNvSpPr txBox="1">
            <a:spLocks/>
          </p:cNvSpPr>
          <p:nvPr/>
        </p:nvSpPr>
        <p:spPr>
          <a:xfrm>
            <a:off x="7623126" y="6459786"/>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458007C-4A25-4B52-A9D8-0BFB32107287}" type="slidenum">
              <a:rPr lang="en-US" smtClean="0"/>
              <a:pPr/>
              <a:t>8</a:t>
            </a:fld>
            <a:endParaRPr lang="en-US"/>
          </a:p>
        </p:txBody>
      </p:sp>
      <p:cxnSp>
        <p:nvCxnSpPr>
          <p:cNvPr id="9" name="Straight Connector 8"/>
          <p:cNvCxnSpPr/>
          <p:nvPr/>
        </p:nvCxnSpPr>
        <p:spPr>
          <a:xfrm>
            <a:off x="2819937" y="3321662"/>
            <a:ext cx="30215" cy="2598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331852" y="4772830"/>
            <a:ext cx="3289610" cy="22303"/>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538399" y="4182406"/>
            <a:ext cx="66907" cy="78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068560" y="3526946"/>
            <a:ext cx="66907" cy="78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637380" y="3890635"/>
            <a:ext cx="66907" cy="78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001653" y="3891909"/>
            <a:ext cx="66907" cy="78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837145" y="3710940"/>
            <a:ext cx="66907" cy="78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770238" y="4134687"/>
            <a:ext cx="66907" cy="78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flipV="1">
            <a:off x="2819937" y="3476499"/>
            <a:ext cx="2168230" cy="9831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3344044" y="3169207"/>
            <a:ext cx="952584" cy="154763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2952779" y="3442768"/>
            <a:ext cx="1768732" cy="108577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2850152" y="3805487"/>
            <a:ext cx="2138015" cy="41232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542528" y="3365431"/>
            <a:ext cx="30215" cy="2598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054443" y="4816599"/>
            <a:ext cx="3289610" cy="22303"/>
          </a:xfrm>
          <a:prstGeom prst="line">
            <a:avLst/>
          </a:prstGeom>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6673077" y="4603848"/>
            <a:ext cx="66907" cy="78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519361" y="3414251"/>
            <a:ext cx="66907" cy="78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7359971" y="3934404"/>
            <a:ext cx="66907" cy="78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7724244" y="3935678"/>
            <a:ext cx="66907" cy="78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8338680" y="3702435"/>
            <a:ext cx="66907" cy="78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7492829" y="4178456"/>
            <a:ext cx="66907" cy="78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p:cNvCxnSpPr/>
          <p:nvPr/>
        </p:nvCxnSpPr>
        <p:spPr>
          <a:xfrm flipV="1">
            <a:off x="6512313" y="3588609"/>
            <a:ext cx="2168230" cy="9831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6802192" y="3425253"/>
            <a:ext cx="1734047" cy="1256654"/>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6802192" y="3485974"/>
            <a:ext cx="1768732" cy="108577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6542528" y="3691838"/>
            <a:ext cx="2138015" cy="70704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3109816" y="3282100"/>
            <a:ext cx="1478983" cy="138244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p:cNvSpPr txBox="1"/>
              <p:nvPr/>
            </p:nvSpPr>
            <p:spPr>
              <a:xfrm>
                <a:off x="3014154" y="5150460"/>
                <a:ext cx="1699057" cy="732060"/>
              </a:xfrm>
              <a:prstGeom prst="rect">
                <a:avLst/>
              </a:prstGeom>
              <a:noFill/>
            </p:spPr>
            <p:txBody>
              <a:bodyPr wrap="square" rtlCol="0">
                <a:spAutoFit/>
              </a:bodyPr>
              <a:lstStyle/>
              <a:p>
                <a:r>
                  <a:rPr lang="en-US" dirty="0" smtClean="0"/>
                  <a:t>smaller </a:t>
                </a:r>
                <a14:m>
                  <m:oMath xmlns:m="http://schemas.openxmlformats.org/officeDocument/2006/math">
                    <m:acc>
                      <m:accPr>
                        <m:chr m:val="̂"/>
                        <m:ctrlPr>
                          <a:rPr lang="en-US" i="1">
                            <a:solidFill>
                              <a:srgbClr val="FF0000"/>
                            </a:solidFill>
                            <a:latin typeface="Cambria Math" charset="0"/>
                          </a:rPr>
                        </m:ctrlPr>
                      </m:accPr>
                      <m:e>
                        <m:r>
                          <a:rPr lang="en-US" i="1">
                            <a:solidFill>
                              <a:srgbClr val="FF0000"/>
                            </a:solidFill>
                            <a:latin typeface="Cambria Math" charset="0"/>
                          </a:rPr>
                          <m:t>𝑣𝑎𝑟</m:t>
                        </m:r>
                      </m:e>
                    </m:acc>
                    <m:d>
                      <m:dPr>
                        <m:ctrlPr>
                          <a:rPr lang="en-US" i="1">
                            <a:solidFill>
                              <a:srgbClr val="FF0000"/>
                            </a:solidFill>
                            <a:latin typeface="Cambria Math" charset="0"/>
                          </a:rPr>
                        </m:ctrlPr>
                      </m:dPr>
                      <m:e>
                        <m:sSub>
                          <m:sSubPr>
                            <m:ctrlPr>
                              <a:rPr lang="en-US" i="1">
                                <a:solidFill>
                                  <a:srgbClr val="FF0000"/>
                                </a:solidFill>
                                <a:latin typeface="Cambria Math" charset="0"/>
                              </a:rPr>
                            </m:ctrlPr>
                          </m:sSubPr>
                          <m:e>
                            <m:r>
                              <a:rPr lang="en-US" i="1">
                                <a:solidFill>
                                  <a:srgbClr val="FF0000"/>
                                </a:solidFill>
                                <a:latin typeface="Cambria Math" charset="0"/>
                              </a:rPr>
                              <m:t>𝑥</m:t>
                            </m:r>
                          </m:e>
                          <m:sub>
                            <m:r>
                              <a:rPr lang="en-US" i="1">
                                <a:solidFill>
                                  <a:srgbClr val="FF0000"/>
                                </a:solidFill>
                                <a:latin typeface="Cambria Math" charset="0"/>
                              </a:rPr>
                              <m:t>𝑗</m:t>
                            </m:r>
                          </m:sub>
                        </m:sSub>
                      </m:e>
                    </m:d>
                  </m:oMath>
                </a14:m>
                <a:endParaRPr lang="en-US" dirty="0">
                  <a:solidFill>
                    <a:srgbClr val="FF0000"/>
                  </a:solidFill>
                </a:endParaRPr>
              </a:p>
              <a:p>
                <a:r>
                  <a:rPr lang="en-US" dirty="0"/>
                  <a:t>l</a:t>
                </a:r>
                <a:r>
                  <a:rPr lang="en-US" dirty="0" smtClean="0"/>
                  <a:t>arger </a:t>
                </a:r>
                <a14:m>
                  <m:oMath xmlns:m="http://schemas.openxmlformats.org/officeDocument/2006/math">
                    <m:acc>
                      <m:accPr>
                        <m:chr m:val="̂"/>
                        <m:ctrlPr>
                          <a:rPr lang="en-US" i="1">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𝑗</m:t>
                            </m:r>
                          </m:sub>
                        </m:sSub>
                      </m:e>
                    </m:d>
                  </m:oMath>
                </a14:m>
                <a:endParaRPr lang="en-US" dirty="0"/>
              </a:p>
            </p:txBody>
          </p:sp>
        </mc:Choice>
        <mc:Fallback xmlns="">
          <p:sp>
            <p:nvSpPr>
              <p:cNvPr id="34" name="TextBox 33"/>
              <p:cNvSpPr txBox="1">
                <a:spLocks noRot="1" noChangeAspect="1" noMove="1" noResize="1" noEditPoints="1" noAdjustHandles="1" noChangeArrowheads="1" noChangeShapeType="1" noTextEdit="1"/>
              </p:cNvSpPr>
              <p:nvPr/>
            </p:nvSpPr>
            <p:spPr>
              <a:xfrm>
                <a:off x="3014154" y="5150460"/>
                <a:ext cx="1699057" cy="732060"/>
              </a:xfrm>
              <a:prstGeom prst="rect">
                <a:avLst/>
              </a:prstGeom>
              <a:blipFill rotWithShape="0">
                <a:blip r:embed="rId4"/>
                <a:stretch>
                  <a:fillRect l="-2867" t="-1667" r="-9677" b="-10000"/>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1458007C-4A25-4B52-A9D8-0BFB32107287}" type="slidenum">
              <a:rPr lang="en-US" smtClean="0"/>
              <a:t>8</a:t>
            </a:fld>
            <a:endParaRPr lang="en-US"/>
          </a:p>
        </p:txBody>
      </p:sp>
      <mc:AlternateContent xmlns:mc="http://schemas.openxmlformats.org/markup-compatibility/2006" xmlns:a14="http://schemas.microsoft.com/office/drawing/2010/main">
        <mc:Choice Requires="a14">
          <p:sp>
            <p:nvSpPr>
              <p:cNvPr id="36" name="TextBox 35"/>
              <p:cNvSpPr txBox="1"/>
              <p:nvPr/>
            </p:nvSpPr>
            <p:spPr>
              <a:xfrm>
                <a:off x="6998285" y="5147098"/>
                <a:ext cx="1699057" cy="732060"/>
              </a:xfrm>
              <a:prstGeom prst="rect">
                <a:avLst/>
              </a:prstGeom>
              <a:noFill/>
            </p:spPr>
            <p:txBody>
              <a:bodyPr wrap="square" rtlCol="0">
                <a:spAutoFit/>
              </a:bodyPr>
              <a:lstStyle/>
              <a:p>
                <a:r>
                  <a:rPr lang="en-US" dirty="0" smtClean="0"/>
                  <a:t>larger </a:t>
                </a:r>
                <a14:m>
                  <m:oMath xmlns:m="http://schemas.openxmlformats.org/officeDocument/2006/math">
                    <m:acc>
                      <m:accPr>
                        <m:chr m:val="̂"/>
                        <m:ctrlPr>
                          <a:rPr lang="en-US" i="1">
                            <a:solidFill>
                              <a:srgbClr val="FF0000"/>
                            </a:solidFill>
                            <a:latin typeface="Cambria Math" charset="0"/>
                          </a:rPr>
                        </m:ctrlPr>
                      </m:accPr>
                      <m:e>
                        <m:r>
                          <a:rPr lang="en-US" i="1">
                            <a:solidFill>
                              <a:srgbClr val="FF0000"/>
                            </a:solidFill>
                            <a:latin typeface="Cambria Math" charset="0"/>
                          </a:rPr>
                          <m:t>𝑣𝑎𝑟</m:t>
                        </m:r>
                      </m:e>
                    </m:acc>
                    <m:d>
                      <m:dPr>
                        <m:ctrlPr>
                          <a:rPr lang="en-US" i="1">
                            <a:solidFill>
                              <a:srgbClr val="FF0000"/>
                            </a:solidFill>
                            <a:latin typeface="Cambria Math" charset="0"/>
                          </a:rPr>
                        </m:ctrlPr>
                      </m:dPr>
                      <m:e>
                        <m:sSub>
                          <m:sSubPr>
                            <m:ctrlPr>
                              <a:rPr lang="en-US" i="1">
                                <a:solidFill>
                                  <a:srgbClr val="FF0000"/>
                                </a:solidFill>
                                <a:latin typeface="Cambria Math" charset="0"/>
                              </a:rPr>
                            </m:ctrlPr>
                          </m:sSubPr>
                          <m:e>
                            <m:r>
                              <a:rPr lang="en-US" i="1">
                                <a:solidFill>
                                  <a:srgbClr val="FF0000"/>
                                </a:solidFill>
                                <a:latin typeface="Cambria Math" charset="0"/>
                              </a:rPr>
                              <m:t>𝑥</m:t>
                            </m:r>
                          </m:e>
                          <m:sub>
                            <m:r>
                              <a:rPr lang="en-US" i="1">
                                <a:solidFill>
                                  <a:srgbClr val="FF0000"/>
                                </a:solidFill>
                                <a:latin typeface="Cambria Math" charset="0"/>
                              </a:rPr>
                              <m:t>𝑗</m:t>
                            </m:r>
                          </m:sub>
                        </m:sSub>
                      </m:e>
                    </m:d>
                  </m:oMath>
                </a14:m>
                <a:endParaRPr lang="en-US" dirty="0">
                  <a:solidFill>
                    <a:srgbClr val="FF0000"/>
                  </a:solidFill>
                </a:endParaRPr>
              </a:p>
              <a:p>
                <a:r>
                  <a:rPr lang="en-US" dirty="0" smtClean="0"/>
                  <a:t>smaller </a:t>
                </a:r>
                <a14:m>
                  <m:oMath xmlns:m="http://schemas.openxmlformats.org/officeDocument/2006/math">
                    <m:acc>
                      <m:accPr>
                        <m:chr m:val="̂"/>
                        <m:ctrlPr>
                          <a:rPr lang="en-US" i="1">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𝑗</m:t>
                            </m:r>
                          </m:sub>
                        </m:sSub>
                      </m:e>
                    </m:d>
                  </m:oMath>
                </a14:m>
                <a:endParaRPr lang="en-US" dirty="0"/>
              </a:p>
            </p:txBody>
          </p:sp>
        </mc:Choice>
        <mc:Fallback xmlns="">
          <p:sp>
            <p:nvSpPr>
              <p:cNvPr id="36" name="TextBox 35"/>
              <p:cNvSpPr txBox="1">
                <a:spLocks noRot="1" noChangeAspect="1" noMove="1" noResize="1" noEditPoints="1" noAdjustHandles="1" noChangeArrowheads="1" noChangeShapeType="1" noTextEdit="1"/>
              </p:cNvSpPr>
              <p:nvPr/>
            </p:nvSpPr>
            <p:spPr>
              <a:xfrm>
                <a:off x="6998285" y="5147098"/>
                <a:ext cx="1699057" cy="732060"/>
              </a:xfrm>
              <a:prstGeom prst="rect">
                <a:avLst/>
              </a:prstGeom>
              <a:blipFill rotWithShape="0">
                <a:blip r:embed="rId5"/>
                <a:stretch>
                  <a:fillRect l="-2867" t="-833" r="-9677" b="-10000"/>
                </a:stretch>
              </a:blipFill>
            </p:spPr>
            <p:txBody>
              <a:bodyPr/>
              <a:lstStyle/>
              <a:p>
                <a:r>
                  <a:rPr lang="en-US">
                    <a:noFill/>
                  </a:rPr>
                  <a:t> </a:t>
                </a:r>
              </a:p>
            </p:txBody>
          </p:sp>
        </mc:Fallback>
      </mc:AlternateContent>
    </p:spTree>
    <p:extLst>
      <p:ext uri="{BB962C8B-B14F-4D97-AF65-F5344CB8AC3E}">
        <p14:creationId xmlns:p14="http://schemas.microsoft.com/office/powerpoint/2010/main" val="9834066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Variance Considerations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7940041" cy="4478866"/>
              </a:xfrm>
            </p:spPr>
            <p:txBody>
              <a:bodyPr>
                <a:normAutofit/>
              </a:bodyPr>
              <a:lstStyle/>
              <a:p>
                <a14:m>
                  <m:oMath xmlns:m="http://schemas.openxmlformats.org/officeDocument/2006/math">
                    <m:acc>
                      <m:accPr>
                        <m:chr m:val="̂"/>
                        <m:ctrlPr>
                          <a:rPr lang="en-US" i="1" smtClean="0">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𝑗</m:t>
                            </m:r>
                          </m:sub>
                        </m:sSub>
                      </m:e>
                    </m:d>
                    <m:r>
                      <a:rPr lang="en-US" i="1">
                        <a:latin typeface="Cambria Math" charset="0"/>
                      </a:rPr>
                      <m:t>=</m:t>
                    </m:r>
                    <m:f>
                      <m:fPr>
                        <m:ctrlPr>
                          <a:rPr lang="bg-BG" i="1">
                            <a:latin typeface="Cambria Math" charset="0"/>
                          </a:rPr>
                        </m:ctrlPr>
                      </m:fPr>
                      <m:num>
                        <m:sSup>
                          <m:sSupPr>
                            <m:ctrlPr>
                              <a:rPr lang="bg-BG" i="1" smtClean="0">
                                <a:solidFill>
                                  <a:schemeClr val="tx1"/>
                                </a:solidFill>
                                <a:latin typeface="Cambria Math" charset="0"/>
                              </a:rPr>
                            </m:ctrlPr>
                          </m:sSupPr>
                          <m:e>
                            <m:r>
                              <a:rPr lang="en-US" i="1">
                                <a:solidFill>
                                  <a:schemeClr val="tx1"/>
                                </a:solidFill>
                                <a:latin typeface="Cambria Math" charset="0"/>
                              </a:rPr>
                              <m:t>𝑠</m:t>
                            </m:r>
                          </m:e>
                          <m:sup>
                            <m:r>
                              <a:rPr lang="en-US" i="1">
                                <a:solidFill>
                                  <a:schemeClr val="tx1"/>
                                </a:solidFill>
                                <a:latin typeface="Cambria Math" charset="0"/>
                              </a:rPr>
                              <m:t>2</m:t>
                            </m:r>
                          </m:sup>
                        </m:sSup>
                      </m:num>
                      <m:den>
                        <m:r>
                          <a:rPr lang="en-US" i="1" smtClean="0">
                            <a:solidFill>
                              <a:srgbClr val="FF0000"/>
                            </a:solidFill>
                            <a:latin typeface="Cambria Math" charset="0"/>
                          </a:rPr>
                          <m:t>(</m:t>
                        </m:r>
                        <m:r>
                          <a:rPr lang="en-US" i="1" smtClean="0">
                            <a:solidFill>
                              <a:srgbClr val="FF0000"/>
                            </a:solidFill>
                            <a:latin typeface="Cambria Math" charset="0"/>
                          </a:rPr>
                          <m:t>𝑛</m:t>
                        </m:r>
                        <m:r>
                          <a:rPr lang="en-US" i="1" smtClean="0">
                            <a:solidFill>
                              <a:srgbClr val="FF0000"/>
                            </a:solidFill>
                            <a:latin typeface="Cambria Math" charset="0"/>
                          </a:rPr>
                          <m:t>−1)</m:t>
                        </m:r>
                        <m:acc>
                          <m:accPr>
                            <m:chr m:val="̂"/>
                            <m:ctrlPr>
                              <a:rPr lang="en-US" i="1">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r>
                                  <a:rPr lang="en-US" i="1">
                                    <a:latin typeface="Cambria Math" charset="0"/>
                                  </a:rPr>
                                  <m:t>𝑥</m:t>
                                </m:r>
                              </m:e>
                              <m:sub>
                                <m:r>
                                  <a:rPr lang="en-US" i="1">
                                    <a:latin typeface="Cambria Math" charset="0"/>
                                  </a:rPr>
                                  <m:t>𝑗</m:t>
                                </m:r>
                              </m:sub>
                            </m:sSub>
                          </m:e>
                        </m:d>
                      </m:den>
                    </m:f>
                    <m:r>
                      <a:rPr lang="bg-BG" i="1">
                        <a:latin typeface="Cambria Math" charset="0"/>
                        <a:ea typeface="Cambria Math" charset="0"/>
                        <a:cs typeface="Cambria Math" charset="0"/>
                      </a:rPr>
                      <m:t>∙</m:t>
                    </m:r>
                    <m:f>
                      <m:fPr>
                        <m:ctrlPr>
                          <a:rPr lang="bg-BG" i="1">
                            <a:latin typeface="Cambria Math" charset="0"/>
                          </a:rPr>
                        </m:ctrlPr>
                      </m:fPr>
                      <m:num>
                        <m:r>
                          <a:rPr lang="en-US" i="1">
                            <a:latin typeface="Cambria Math" charset="0"/>
                          </a:rPr>
                          <m:t>1</m:t>
                        </m:r>
                      </m:num>
                      <m:den>
                        <m:r>
                          <a:rPr lang="en-US" i="1">
                            <a:latin typeface="Cambria Math" charset="0"/>
                          </a:rPr>
                          <m:t>1−</m:t>
                        </m:r>
                        <m:sSubSup>
                          <m:sSubSupPr>
                            <m:ctrlPr>
                              <a:rPr lang="en-US" i="1">
                                <a:latin typeface="Cambria Math" charset="0"/>
                              </a:rPr>
                            </m:ctrlPr>
                          </m:sSubSupPr>
                          <m:e>
                            <m:r>
                              <a:rPr lang="en-US" i="1">
                                <a:latin typeface="Cambria Math" charset="0"/>
                              </a:rPr>
                              <m:t>𝑅</m:t>
                            </m:r>
                          </m:e>
                          <m:sub>
                            <m:r>
                              <a:rPr lang="en-US" i="1">
                                <a:latin typeface="Cambria Math" charset="0"/>
                              </a:rPr>
                              <m:t>𝑗</m:t>
                            </m:r>
                          </m:sub>
                          <m:sup>
                            <m:r>
                              <a:rPr lang="en-US" i="1">
                                <a:latin typeface="Cambria Math" charset="0"/>
                              </a:rPr>
                              <m:t>2</m:t>
                            </m:r>
                          </m:sup>
                        </m:sSubSup>
                      </m:den>
                    </m:f>
                  </m:oMath>
                </a14:m>
                <a:endParaRPr lang="en-US" dirty="0" smtClean="0"/>
              </a:p>
              <a:p>
                <a:endParaRPr lang="en-US" dirty="0" smtClean="0"/>
              </a:p>
              <a:p>
                <a:pPr marL="0" indent="0">
                  <a:buNone/>
                </a:pPr>
                <a:r>
                  <a:rPr lang="en-US" dirty="0" smtClean="0">
                    <a:solidFill>
                      <a:schemeClr val="tx1"/>
                    </a:solidFill>
                  </a:rPr>
                  <a:t>The term </a:t>
                </a:r>
                <a14:m>
                  <m:oMath xmlns:m="http://schemas.openxmlformats.org/officeDocument/2006/math">
                    <m:f>
                      <m:fPr>
                        <m:ctrlPr>
                          <a:rPr lang="bg-BG" i="1">
                            <a:solidFill>
                              <a:srgbClr val="FF0000"/>
                            </a:solidFill>
                            <a:latin typeface="Cambria Math" charset="0"/>
                          </a:rPr>
                        </m:ctrlPr>
                      </m:fPr>
                      <m:num>
                        <m:r>
                          <a:rPr lang="en-US" i="1">
                            <a:solidFill>
                              <a:srgbClr val="FF0000"/>
                            </a:solidFill>
                            <a:latin typeface="Cambria Math" charset="0"/>
                          </a:rPr>
                          <m:t>1</m:t>
                        </m:r>
                      </m:num>
                      <m:den>
                        <m:r>
                          <a:rPr lang="en-US" i="1">
                            <a:solidFill>
                              <a:srgbClr val="FF0000"/>
                            </a:solidFill>
                            <a:latin typeface="Cambria Math" charset="0"/>
                          </a:rPr>
                          <m:t>𝑛</m:t>
                        </m:r>
                        <m:r>
                          <a:rPr lang="en-US" i="1">
                            <a:solidFill>
                              <a:srgbClr val="FF0000"/>
                            </a:solidFill>
                            <a:latin typeface="Cambria Math" charset="0"/>
                          </a:rPr>
                          <m:t>−1</m:t>
                        </m:r>
                      </m:den>
                    </m:f>
                  </m:oMath>
                </a14:m>
                <a:r>
                  <a:rPr lang="en-US" dirty="0" smtClean="0"/>
                  <a:t> goes down as </a:t>
                </a:r>
                <a14:m>
                  <m:oMath xmlns:m="http://schemas.openxmlformats.org/officeDocument/2006/math">
                    <m:r>
                      <a:rPr lang="en-US" i="1">
                        <a:solidFill>
                          <a:srgbClr val="FF0000"/>
                        </a:solidFill>
                        <a:latin typeface="Cambria Math" charset="0"/>
                      </a:rPr>
                      <m:t>𝑛</m:t>
                    </m:r>
                  </m:oMath>
                </a14:m>
                <a:r>
                  <a:rPr lang="en-US" dirty="0" smtClean="0"/>
                  <a:t> increases (a general consistency property)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7940041" cy="4478866"/>
              </a:xfrm>
              <a:blipFill rotWithShape="0">
                <a:blip r:embed="rId2"/>
                <a:stretch>
                  <a:fillRect l="-191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1458007C-4A25-4B52-A9D8-0BFB32107287}" type="slidenum">
              <a:rPr lang="en-US" smtClean="0"/>
              <a:t>9</a:t>
            </a:fld>
            <a:endParaRPr lang="en-US"/>
          </a:p>
        </p:txBody>
      </p:sp>
    </p:spTree>
    <p:extLst>
      <p:ext uri="{BB962C8B-B14F-4D97-AF65-F5344CB8AC3E}">
        <p14:creationId xmlns:p14="http://schemas.microsoft.com/office/powerpoint/2010/main" val="703258365"/>
      </p:ext>
    </p:extLst>
  </p:cSld>
  <p:clrMapOvr>
    <a:masterClrMapping/>
  </p:clrMapOvr>
  <p:timing>
    <p:tnLst>
      <p:par>
        <p:cTn id="1" dur="indefinite" restart="never" nodeType="tmRoot"/>
      </p:par>
    </p:tnLst>
  </p:timing>
</p:sld>
</file>

<file path=ppt/theme/theme1.xml><?xml version="1.0" encoding="utf-8"?>
<a:theme xmlns:a="http://schemas.openxmlformats.org/drawingml/2006/main" name="_5371darrenPPtheme">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_5371darrenPPtheme" id="{45A9DFA8-B107-0749-9BF8-E2D2F4912A4A}" vid="{5A4F3BCF-9C42-8B47-B324-B92314DCDF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_5371darrenPPtheme</Template>
  <TotalTime>20257</TotalTime>
  <Words>1288</Words>
  <Application>Microsoft Macintosh PowerPoint</Application>
  <PresentationFormat>On-screen Show (4:3)</PresentationFormat>
  <Paragraphs>351</Paragraphs>
  <Slides>50</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Calibri</vt:lpstr>
      <vt:lpstr>Calibri Light</vt:lpstr>
      <vt:lpstr>Cambria Math</vt:lpstr>
      <vt:lpstr>Arial</vt:lpstr>
      <vt:lpstr>_5371darrenPPtheme</vt:lpstr>
      <vt:lpstr>Multiple Regression: A Model for the Mean</vt:lpstr>
      <vt:lpstr>Types of Multicollinearity </vt:lpstr>
      <vt:lpstr>Data-Based Multicollinearity</vt:lpstr>
      <vt:lpstr>Data-Based Multicollinearity</vt:lpstr>
      <vt:lpstr>Variance Considerations</vt:lpstr>
      <vt:lpstr>Variance Considerations </vt:lpstr>
      <vt:lpstr>Variance Considerations </vt:lpstr>
      <vt:lpstr>Variance Considerations </vt:lpstr>
      <vt:lpstr>Variance Considerations </vt:lpstr>
      <vt:lpstr>Variance Considerations </vt:lpstr>
      <vt:lpstr>Design Considerations</vt:lpstr>
      <vt:lpstr>Data-Based Multicollinearity</vt:lpstr>
      <vt:lpstr>Design Considerations: Controlling for confounders</vt:lpstr>
      <vt:lpstr>Design Considerations: Controlling for confounders</vt:lpstr>
      <vt:lpstr>Go to Visualization…</vt:lpstr>
      <vt:lpstr>Design Considerations: Experimental Design</vt:lpstr>
      <vt:lpstr>Example of Orthogonal Design </vt:lpstr>
      <vt:lpstr>Design Considerations: Observational Studies</vt:lpstr>
      <vt:lpstr>Design Considerations: Observational Studies</vt:lpstr>
      <vt:lpstr>PowerPoint Presentation</vt:lpstr>
      <vt:lpstr>Go to Visualization…</vt:lpstr>
      <vt:lpstr>Multicollinearity &amp; Predictions</vt:lpstr>
      <vt:lpstr>Back to Decomposing the Prediction Accuracy</vt:lpstr>
      <vt:lpstr>Multicollinearity and Predictions</vt:lpstr>
      <vt:lpstr>Example: Kleiber’s Law</vt:lpstr>
      <vt:lpstr>Example: Kleiber’s Law</vt:lpstr>
      <vt:lpstr>Confidence Intervals for Coefficients</vt:lpstr>
      <vt:lpstr>Possible Remediation</vt:lpstr>
      <vt:lpstr>Structural-Based Multicollinearity</vt:lpstr>
      <vt:lpstr>Structural-Based Multicollinearity</vt:lpstr>
      <vt:lpstr>Structural-Based Multicollinearity</vt:lpstr>
      <vt:lpstr>Conclusion</vt:lpstr>
      <vt:lpstr>Weighted Regression</vt:lpstr>
      <vt:lpstr>Multiple Regression: Constant Variance</vt:lpstr>
      <vt:lpstr>Weighted Regression</vt:lpstr>
      <vt:lpstr>Weighted Regression</vt:lpstr>
      <vt:lpstr>Weighted Regression: Estimating the Weights</vt:lpstr>
      <vt:lpstr>Weighted Regression: Estimating the Weights</vt:lpstr>
      <vt:lpstr>Nonlinear Regression</vt:lpstr>
      <vt:lpstr>Returning to Kleiber’s Law</vt:lpstr>
      <vt:lpstr>Nonlinear Regression</vt:lpstr>
      <vt:lpstr>Kleiber’s Law as a Nonlinear Regression</vt:lpstr>
      <vt:lpstr>Kleiber’s Law as a Nonlinear Regression</vt:lpstr>
      <vt:lpstr>Nonlinear Regression</vt:lpstr>
      <vt:lpstr>Nonlinear Regression</vt:lpstr>
      <vt:lpstr>Nonlinear Regression</vt:lpstr>
      <vt:lpstr>Nonlinear Regression</vt:lpstr>
      <vt:lpstr>Nonlinear Regression: Limiting the Population</vt:lpstr>
      <vt:lpstr>Nonlinear Regression: Limiting the Population</vt:lpstr>
      <vt:lpstr>Nonlinear Regression: Limiting the Population</vt:lpstr>
    </vt:vector>
  </TitlesOfParts>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Multiple Regression II</dc:title>
  <dc:creator>Bivin Sadler</dc:creator>
  <cp:lastModifiedBy>Homrighausen, Darren</cp:lastModifiedBy>
  <cp:revision>337</cp:revision>
  <cp:lastPrinted>2018-02-13T15:06:29Z</cp:lastPrinted>
  <dcterms:created xsi:type="dcterms:W3CDTF">2015-01-29T08:52:07Z</dcterms:created>
  <dcterms:modified xsi:type="dcterms:W3CDTF">2018-02-13T15:10:10Z</dcterms:modified>
</cp:coreProperties>
</file>